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4" r:id="rId1"/>
  </p:sldMasterIdLst>
  <p:sldIdLst>
    <p:sldId id="256" r:id="rId2"/>
    <p:sldId id="275" r:id="rId3"/>
    <p:sldId id="258" r:id="rId4"/>
    <p:sldId id="276" r:id="rId5"/>
    <p:sldId id="277" r:id="rId6"/>
    <p:sldId id="267" r:id="rId7"/>
    <p:sldId id="278" r:id="rId8"/>
    <p:sldId id="261" r:id="rId9"/>
    <p:sldId id="284" r:id="rId10"/>
    <p:sldId id="285" r:id="rId11"/>
    <p:sldId id="263" r:id="rId12"/>
    <p:sldId id="268" r:id="rId13"/>
    <p:sldId id="264" r:id="rId14"/>
    <p:sldId id="269" r:id="rId15"/>
    <p:sldId id="265" r:id="rId16"/>
    <p:sldId id="281" r:id="rId17"/>
    <p:sldId id="282" r:id="rId18"/>
    <p:sldId id="283" r:id="rId19"/>
    <p:sldId id="280" r:id="rId20"/>
    <p:sldId id="287" r:id="rId21"/>
    <p:sldId id="286"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74" d="100"/>
          <a:sy n="74" d="100"/>
        </p:scale>
        <p:origin x="25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BCEB7-4830-4082-9FC7-6AB8AD9E9C1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48AF71F-7200-432A-A81F-81140ED4BA71}">
      <dgm:prSet/>
      <dgm:spPr/>
      <dgm:t>
        <a:bodyPr/>
        <a:lstStyle/>
        <a:p>
          <a:pPr>
            <a:lnSpc>
              <a:spcPct val="150000"/>
            </a:lnSpc>
          </a:pPr>
          <a:r>
            <a:rPr lang="en-US" b="1" dirty="0"/>
            <a:t>Objective:</a:t>
          </a:r>
          <a:r>
            <a:rPr lang="en-US" dirty="0"/>
            <a:t> The Chinook Music Store analysis aims to uncover critical insights into sales trends, customer behavior, and product associations. The primary goal is to identify opportunities to enhance sales, improve customer engagement, and develop strategic cross-selling opportunities.</a:t>
          </a:r>
        </a:p>
      </dgm:t>
    </dgm:pt>
    <dgm:pt modelId="{B1A78DC3-2F26-4216-8D53-4B9D32DE77D6}" type="parTrans" cxnId="{81CC6317-75ED-49C2-A471-ACF6CF2655B2}">
      <dgm:prSet/>
      <dgm:spPr/>
      <dgm:t>
        <a:bodyPr/>
        <a:lstStyle/>
        <a:p>
          <a:endParaRPr lang="en-US"/>
        </a:p>
      </dgm:t>
    </dgm:pt>
    <dgm:pt modelId="{3C1A9D19-DE27-410D-B861-49B70F5A2445}" type="sibTrans" cxnId="{81CC6317-75ED-49C2-A471-ACF6CF2655B2}">
      <dgm:prSet/>
      <dgm:spPr/>
      <dgm:t>
        <a:bodyPr/>
        <a:lstStyle/>
        <a:p>
          <a:endParaRPr lang="en-US"/>
        </a:p>
      </dgm:t>
    </dgm:pt>
    <dgm:pt modelId="{EAE1144E-DC50-4A76-8EF5-4FC653D0F474}">
      <dgm:prSet/>
      <dgm:spPr/>
      <dgm:t>
        <a:bodyPr/>
        <a:lstStyle/>
        <a:p>
          <a:pPr>
            <a:lnSpc>
              <a:spcPct val="150000"/>
            </a:lnSpc>
          </a:pPr>
          <a:r>
            <a:rPr lang="en-US" b="1"/>
            <a:t>Scope:</a:t>
          </a:r>
          <a:r>
            <a:rPr lang="en-US"/>
            <a:t> This analysis is focused on the following areas:</a:t>
          </a:r>
        </a:p>
      </dgm:t>
    </dgm:pt>
    <dgm:pt modelId="{105D1791-25B0-4FD0-874F-CD1C562CF5DD}" type="parTrans" cxnId="{76A74258-C02C-42DE-8CD6-163D02E4BDE5}">
      <dgm:prSet/>
      <dgm:spPr/>
      <dgm:t>
        <a:bodyPr/>
        <a:lstStyle/>
        <a:p>
          <a:endParaRPr lang="en-US"/>
        </a:p>
      </dgm:t>
    </dgm:pt>
    <dgm:pt modelId="{2FD281FD-4917-4119-A077-15F3E5A77CBC}" type="sibTrans" cxnId="{76A74258-C02C-42DE-8CD6-163D02E4BDE5}">
      <dgm:prSet/>
      <dgm:spPr/>
      <dgm:t>
        <a:bodyPr/>
        <a:lstStyle/>
        <a:p>
          <a:endParaRPr lang="en-US"/>
        </a:p>
      </dgm:t>
    </dgm:pt>
    <dgm:pt modelId="{11195B3A-1C93-48EB-9FC1-B1A532E6C8A7}">
      <dgm:prSet/>
      <dgm:spPr/>
      <dgm:t>
        <a:bodyPr/>
        <a:lstStyle/>
        <a:p>
          <a:pPr>
            <a:lnSpc>
              <a:spcPct val="150000"/>
            </a:lnSpc>
          </a:pPr>
          <a:r>
            <a:rPr lang="en-US" b="1"/>
            <a:t>Sales Trends</a:t>
          </a:r>
          <a:r>
            <a:rPr lang="en-US"/>
            <a:t>: Exploration of sales data over a multi-year period, identifying top-selling artists, albums, and genres.</a:t>
          </a:r>
        </a:p>
      </dgm:t>
    </dgm:pt>
    <dgm:pt modelId="{A71DAB63-1745-471D-BEFF-B2645DDAB2D0}" type="parTrans" cxnId="{4CBF79A7-A046-4C69-B441-7DA3435A0D0D}">
      <dgm:prSet/>
      <dgm:spPr/>
      <dgm:t>
        <a:bodyPr/>
        <a:lstStyle/>
        <a:p>
          <a:endParaRPr lang="en-US"/>
        </a:p>
      </dgm:t>
    </dgm:pt>
    <dgm:pt modelId="{20F90E8C-C24D-417B-9D3F-FA230FB044B2}" type="sibTrans" cxnId="{4CBF79A7-A046-4C69-B441-7DA3435A0D0D}">
      <dgm:prSet/>
      <dgm:spPr/>
      <dgm:t>
        <a:bodyPr/>
        <a:lstStyle/>
        <a:p>
          <a:endParaRPr lang="en-US"/>
        </a:p>
      </dgm:t>
    </dgm:pt>
    <dgm:pt modelId="{31ED8079-C9CD-42AC-A719-97BD2D178F2F}">
      <dgm:prSet/>
      <dgm:spPr/>
      <dgm:t>
        <a:bodyPr/>
        <a:lstStyle/>
        <a:p>
          <a:pPr>
            <a:lnSpc>
              <a:spcPct val="150000"/>
            </a:lnSpc>
          </a:pPr>
          <a:r>
            <a:rPr lang="en-US" b="1" dirty="0"/>
            <a:t>Genre Popularity</a:t>
          </a:r>
          <a:r>
            <a:rPr lang="en-US" dirty="0"/>
            <a:t>: Investigation of customer preferences in music genres, highlighting the most popular genres by year and uncovering shifts in consumer tastes.</a:t>
          </a:r>
        </a:p>
      </dgm:t>
    </dgm:pt>
    <dgm:pt modelId="{52E1E5A3-C1CD-4E8B-BA20-73A0BA70DE92}" type="parTrans" cxnId="{0A05C15E-B7B4-40C3-92E2-58146911848E}">
      <dgm:prSet/>
      <dgm:spPr/>
      <dgm:t>
        <a:bodyPr/>
        <a:lstStyle/>
        <a:p>
          <a:endParaRPr lang="en-US"/>
        </a:p>
      </dgm:t>
    </dgm:pt>
    <dgm:pt modelId="{1509EC23-C44B-44D2-8365-8505E5B3888A}" type="sibTrans" cxnId="{0A05C15E-B7B4-40C3-92E2-58146911848E}">
      <dgm:prSet/>
      <dgm:spPr/>
      <dgm:t>
        <a:bodyPr/>
        <a:lstStyle/>
        <a:p>
          <a:endParaRPr lang="en-US"/>
        </a:p>
      </dgm:t>
    </dgm:pt>
    <dgm:pt modelId="{B1665C6C-C989-4F64-A660-6C8FB7DF9769}">
      <dgm:prSet/>
      <dgm:spPr/>
      <dgm:t>
        <a:bodyPr/>
        <a:lstStyle/>
        <a:p>
          <a:pPr>
            <a:lnSpc>
              <a:spcPct val="150000"/>
            </a:lnSpc>
          </a:pPr>
          <a:r>
            <a:rPr lang="en-US" b="1"/>
            <a:t>Customer Segmentation</a:t>
          </a:r>
          <a:r>
            <a:rPr lang="en-US"/>
            <a:t>: A detailed analysis of customer segments based on purchasing behavior, identifying the most valuable customers and potential growth opportunities.</a:t>
          </a:r>
        </a:p>
      </dgm:t>
    </dgm:pt>
    <dgm:pt modelId="{28792BD2-0EDB-4835-B586-648452CC79DA}" type="parTrans" cxnId="{06C1CB12-00C5-47DE-8565-8EBDB5B46EF7}">
      <dgm:prSet/>
      <dgm:spPr/>
      <dgm:t>
        <a:bodyPr/>
        <a:lstStyle/>
        <a:p>
          <a:endParaRPr lang="en-US"/>
        </a:p>
      </dgm:t>
    </dgm:pt>
    <dgm:pt modelId="{00219404-C9FE-4194-92C2-70D8DD07C348}" type="sibTrans" cxnId="{06C1CB12-00C5-47DE-8565-8EBDB5B46EF7}">
      <dgm:prSet/>
      <dgm:spPr/>
      <dgm:t>
        <a:bodyPr/>
        <a:lstStyle/>
        <a:p>
          <a:endParaRPr lang="en-US"/>
        </a:p>
      </dgm:t>
    </dgm:pt>
    <dgm:pt modelId="{BEFE41DD-E60C-4A77-9C6F-D803A4ED66EF}">
      <dgm:prSet/>
      <dgm:spPr/>
      <dgm:t>
        <a:bodyPr/>
        <a:lstStyle/>
        <a:p>
          <a:pPr>
            <a:lnSpc>
              <a:spcPct val="150000"/>
            </a:lnSpc>
          </a:pPr>
          <a:r>
            <a:rPr lang="en-US" b="1" dirty="0"/>
            <a:t>Market Basket Analysis</a:t>
          </a:r>
          <a:r>
            <a:rPr lang="en-US" dirty="0"/>
            <a:t>: Examination of frequently bought-together items, both albums and tracks, to reveal cross-selling opportunities and strengthen product bundling strategies</a:t>
          </a:r>
        </a:p>
      </dgm:t>
    </dgm:pt>
    <dgm:pt modelId="{BA06C28E-B71E-4F8A-97F5-3697547CE947}" type="parTrans" cxnId="{CB39C17D-69E7-452E-ABB6-F4BC61EA6525}">
      <dgm:prSet/>
      <dgm:spPr/>
      <dgm:t>
        <a:bodyPr/>
        <a:lstStyle/>
        <a:p>
          <a:endParaRPr lang="en-US"/>
        </a:p>
      </dgm:t>
    </dgm:pt>
    <dgm:pt modelId="{4C8EBD83-AD91-493C-B66B-42C514EEF6B0}" type="sibTrans" cxnId="{CB39C17D-69E7-452E-ABB6-F4BC61EA6525}">
      <dgm:prSet/>
      <dgm:spPr/>
      <dgm:t>
        <a:bodyPr/>
        <a:lstStyle/>
        <a:p>
          <a:endParaRPr lang="en-US"/>
        </a:p>
      </dgm:t>
    </dgm:pt>
    <dgm:pt modelId="{04DA29C5-6610-4AFD-BBEE-6D507180ED81}" type="pres">
      <dgm:prSet presAssocID="{7B2BCEB7-4830-4082-9FC7-6AB8AD9E9C1A}" presName="linear" presStyleCnt="0">
        <dgm:presLayoutVars>
          <dgm:animLvl val="lvl"/>
          <dgm:resizeHandles val="exact"/>
        </dgm:presLayoutVars>
      </dgm:prSet>
      <dgm:spPr/>
    </dgm:pt>
    <dgm:pt modelId="{B3E02AE9-993F-486C-A954-492E2671D119}" type="pres">
      <dgm:prSet presAssocID="{848AF71F-7200-432A-A81F-81140ED4BA71}" presName="parentText" presStyleLbl="node1" presStyleIdx="0" presStyleCnt="6">
        <dgm:presLayoutVars>
          <dgm:chMax val="0"/>
          <dgm:bulletEnabled val="1"/>
        </dgm:presLayoutVars>
      </dgm:prSet>
      <dgm:spPr/>
    </dgm:pt>
    <dgm:pt modelId="{DDD1CA6A-7A92-4E01-95AC-87BDF33535D1}" type="pres">
      <dgm:prSet presAssocID="{3C1A9D19-DE27-410D-B861-49B70F5A2445}" presName="spacer" presStyleCnt="0"/>
      <dgm:spPr/>
    </dgm:pt>
    <dgm:pt modelId="{621D4014-3953-4D4B-AFB8-93F123AF98BF}" type="pres">
      <dgm:prSet presAssocID="{EAE1144E-DC50-4A76-8EF5-4FC653D0F474}" presName="parentText" presStyleLbl="node1" presStyleIdx="1" presStyleCnt="6">
        <dgm:presLayoutVars>
          <dgm:chMax val="0"/>
          <dgm:bulletEnabled val="1"/>
        </dgm:presLayoutVars>
      </dgm:prSet>
      <dgm:spPr/>
    </dgm:pt>
    <dgm:pt modelId="{DA8A0074-5B2E-43D2-8F4B-1EEDF27E3B38}" type="pres">
      <dgm:prSet presAssocID="{2FD281FD-4917-4119-A077-15F3E5A77CBC}" presName="spacer" presStyleCnt="0"/>
      <dgm:spPr/>
    </dgm:pt>
    <dgm:pt modelId="{7DFC09D7-1A8E-4D99-9571-1497C71A862B}" type="pres">
      <dgm:prSet presAssocID="{11195B3A-1C93-48EB-9FC1-B1A532E6C8A7}" presName="parentText" presStyleLbl="node1" presStyleIdx="2" presStyleCnt="6">
        <dgm:presLayoutVars>
          <dgm:chMax val="0"/>
          <dgm:bulletEnabled val="1"/>
        </dgm:presLayoutVars>
      </dgm:prSet>
      <dgm:spPr/>
    </dgm:pt>
    <dgm:pt modelId="{6B1E9244-485A-4A41-961D-48FC8BCF98D5}" type="pres">
      <dgm:prSet presAssocID="{20F90E8C-C24D-417B-9D3F-FA230FB044B2}" presName="spacer" presStyleCnt="0"/>
      <dgm:spPr/>
    </dgm:pt>
    <dgm:pt modelId="{60A49C62-E69B-4F65-BE06-1BA53EEB8242}" type="pres">
      <dgm:prSet presAssocID="{31ED8079-C9CD-42AC-A719-97BD2D178F2F}" presName="parentText" presStyleLbl="node1" presStyleIdx="3" presStyleCnt="6">
        <dgm:presLayoutVars>
          <dgm:chMax val="0"/>
          <dgm:bulletEnabled val="1"/>
        </dgm:presLayoutVars>
      </dgm:prSet>
      <dgm:spPr/>
    </dgm:pt>
    <dgm:pt modelId="{46E41DCD-DDD0-4A8F-81B4-A88B59CA22BC}" type="pres">
      <dgm:prSet presAssocID="{1509EC23-C44B-44D2-8365-8505E5B3888A}" presName="spacer" presStyleCnt="0"/>
      <dgm:spPr/>
    </dgm:pt>
    <dgm:pt modelId="{5585F3CD-1699-497B-8CA5-3BA80B7B5A55}" type="pres">
      <dgm:prSet presAssocID="{B1665C6C-C989-4F64-A660-6C8FB7DF9769}" presName="parentText" presStyleLbl="node1" presStyleIdx="4" presStyleCnt="6">
        <dgm:presLayoutVars>
          <dgm:chMax val="0"/>
          <dgm:bulletEnabled val="1"/>
        </dgm:presLayoutVars>
      </dgm:prSet>
      <dgm:spPr/>
    </dgm:pt>
    <dgm:pt modelId="{093E3F4B-0B23-4207-B029-97CE4F7E0C93}" type="pres">
      <dgm:prSet presAssocID="{00219404-C9FE-4194-92C2-70D8DD07C348}" presName="spacer" presStyleCnt="0"/>
      <dgm:spPr/>
    </dgm:pt>
    <dgm:pt modelId="{1646CADB-4F57-434B-BB88-3125D114F5D7}" type="pres">
      <dgm:prSet presAssocID="{BEFE41DD-E60C-4A77-9C6F-D803A4ED66EF}" presName="parentText" presStyleLbl="node1" presStyleIdx="5" presStyleCnt="6">
        <dgm:presLayoutVars>
          <dgm:chMax val="0"/>
          <dgm:bulletEnabled val="1"/>
        </dgm:presLayoutVars>
      </dgm:prSet>
      <dgm:spPr/>
    </dgm:pt>
  </dgm:ptLst>
  <dgm:cxnLst>
    <dgm:cxn modelId="{06C1CB12-00C5-47DE-8565-8EBDB5B46EF7}" srcId="{7B2BCEB7-4830-4082-9FC7-6AB8AD9E9C1A}" destId="{B1665C6C-C989-4F64-A660-6C8FB7DF9769}" srcOrd="4" destOrd="0" parTransId="{28792BD2-0EDB-4835-B586-648452CC79DA}" sibTransId="{00219404-C9FE-4194-92C2-70D8DD07C348}"/>
    <dgm:cxn modelId="{81CC6317-75ED-49C2-A471-ACF6CF2655B2}" srcId="{7B2BCEB7-4830-4082-9FC7-6AB8AD9E9C1A}" destId="{848AF71F-7200-432A-A81F-81140ED4BA71}" srcOrd="0" destOrd="0" parTransId="{B1A78DC3-2F26-4216-8D53-4B9D32DE77D6}" sibTransId="{3C1A9D19-DE27-410D-B861-49B70F5A2445}"/>
    <dgm:cxn modelId="{DFC61A33-2CBB-4074-AEBB-01F0BA875535}" type="presOf" srcId="{7B2BCEB7-4830-4082-9FC7-6AB8AD9E9C1A}" destId="{04DA29C5-6610-4AFD-BBEE-6D507180ED81}" srcOrd="0" destOrd="0" presId="urn:microsoft.com/office/officeart/2005/8/layout/vList2"/>
    <dgm:cxn modelId="{310F4F34-1CFB-427D-8A5E-D9865A75B01E}" type="presOf" srcId="{BEFE41DD-E60C-4A77-9C6F-D803A4ED66EF}" destId="{1646CADB-4F57-434B-BB88-3125D114F5D7}" srcOrd="0" destOrd="0" presId="urn:microsoft.com/office/officeart/2005/8/layout/vList2"/>
    <dgm:cxn modelId="{0A05C15E-B7B4-40C3-92E2-58146911848E}" srcId="{7B2BCEB7-4830-4082-9FC7-6AB8AD9E9C1A}" destId="{31ED8079-C9CD-42AC-A719-97BD2D178F2F}" srcOrd="3" destOrd="0" parTransId="{52E1E5A3-C1CD-4E8B-BA20-73A0BA70DE92}" sibTransId="{1509EC23-C44B-44D2-8365-8505E5B3888A}"/>
    <dgm:cxn modelId="{4A219868-9D6B-41BA-9516-E3C57E3FB48A}" type="presOf" srcId="{31ED8079-C9CD-42AC-A719-97BD2D178F2F}" destId="{60A49C62-E69B-4F65-BE06-1BA53EEB8242}" srcOrd="0" destOrd="0" presId="urn:microsoft.com/office/officeart/2005/8/layout/vList2"/>
    <dgm:cxn modelId="{76A74258-C02C-42DE-8CD6-163D02E4BDE5}" srcId="{7B2BCEB7-4830-4082-9FC7-6AB8AD9E9C1A}" destId="{EAE1144E-DC50-4A76-8EF5-4FC653D0F474}" srcOrd="1" destOrd="0" parTransId="{105D1791-25B0-4FD0-874F-CD1C562CF5DD}" sibTransId="{2FD281FD-4917-4119-A077-15F3E5A77CBC}"/>
    <dgm:cxn modelId="{CB39C17D-69E7-452E-ABB6-F4BC61EA6525}" srcId="{7B2BCEB7-4830-4082-9FC7-6AB8AD9E9C1A}" destId="{BEFE41DD-E60C-4A77-9C6F-D803A4ED66EF}" srcOrd="5" destOrd="0" parTransId="{BA06C28E-B71E-4F8A-97F5-3697547CE947}" sibTransId="{4C8EBD83-AD91-493C-B66B-42C514EEF6B0}"/>
    <dgm:cxn modelId="{A89C5788-C52D-48D0-A946-CB7EE3E98115}" type="presOf" srcId="{848AF71F-7200-432A-A81F-81140ED4BA71}" destId="{B3E02AE9-993F-486C-A954-492E2671D119}" srcOrd="0" destOrd="0" presId="urn:microsoft.com/office/officeart/2005/8/layout/vList2"/>
    <dgm:cxn modelId="{4CBF79A7-A046-4C69-B441-7DA3435A0D0D}" srcId="{7B2BCEB7-4830-4082-9FC7-6AB8AD9E9C1A}" destId="{11195B3A-1C93-48EB-9FC1-B1A532E6C8A7}" srcOrd="2" destOrd="0" parTransId="{A71DAB63-1745-471D-BEFF-B2645DDAB2D0}" sibTransId="{20F90E8C-C24D-417B-9D3F-FA230FB044B2}"/>
    <dgm:cxn modelId="{577352AB-529F-4770-82FB-619CE6D4AFB5}" type="presOf" srcId="{B1665C6C-C989-4F64-A660-6C8FB7DF9769}" destId="{5585F3CD-1699-497B-8CA5-3BA80B7B5A55}" srcOrd="0" destOrd="0" presId="urn:microsoft.com/office/officeart/2005/8/layout/vList2"/>
    <dgm:cxn modelId="{562F34EF-3C22-460F-A925-D3FACB2D1B8B}" type="presOf" srcId="{11195B3A-1C93-48EB-9FC1-B1A532E6C8A7}" destId="{7DFC09D7-1A8E-4D99-9571-1497C71A862B}" srcOrd="0" destOrd="0" presId="urn:microsoft.com/office/officeart/2005/8/layout/vList2"/>
    <dgm:cxn modelId="{BA6F8FF1-B675-4FAE-8B4E-091515920147}" type="presOf" srcId="{EAE1144E-DC50-4A76-8EF5-4FC653D0F474}" destId="{621D4014-3953-4D4B-AFB8-93F123AF98BF}" srcOrd="0" destOrd="0" presId="urn:microsoft.com/office/officeart/2005/8/layout/vList2"/>
    <dgm:cxn modelId="{32835C1D-7FF1-4491-98A8-7C8BFD0F0154}" type="presParOf" srcId="{04DA29C5-6610-4AFD-BBEE-6D507180ED81}" destId="{B3E02AE9-993F-486C-A954-492E2671D119}" srcOrd="0" destOrd="0" presId="urn:microsoft.com/office/officeart/2005/8/layout/vList2"/>
    <dgm:cxn modelId="{58779E99-BAF6-47CF-800F-95E5E01C99AF}" type="presParOf" srcId="{04DA29C5-6610-4AFD-BBEE-6D507180ED81}" destId="{DDD1CA6A-7A92-4E01-95AC-87BDF33535D1}" srcOrd="1" destOrd="0" presId="urn:microsoft.com/office/officeart/2005/8/layout/vList2"/>
    <dgm:cxn modelId="{04B5CB16-3593-4928-AA05-C933DA4C1CED}" type="presParOf" srcId="{04DA29C5-6610-4AFD-BBEE-6D507180ED81}" destId="{621D4014-3953-4D4B-AFB8-93F123AF98BF}" srcOrd="2" destOrd="0" presId="urn:microsoft.com/office/officeart/2005/8/layout/vList2"/>
    <dgm:cxn modelId="{9F48C99B-EA43-43BE-BE92-01F5A8742A59}" type="presParOf" srcId="{04DA29C5-6610-4AFD-BBEE-6D507180ED81}" destId="{DA8A0074-5B2E-43D2-8F4B-1EEDF27E3B38}" srcOrd="3" destOrd="0" presId="urn:microsoft.com/office/officeart/2005/8/layout/vList2"/>
    <dgm:cxn modelId="{0A176192-010B-4227-9EA3-4A7631E6B77A}" type="presParOf" srcId="{04DA29C5-6610-4AFD-BBEE-6D507180ED81}" destId="{7DFC09D7-1A8E-4D99-9571-1497C71A862B}" srcOrd="4" destOrd="0" presId="urn:microsoft.com/office/officeart/2005/8/layout/vList2"/>
    <dgm:cxn modelId="{9D55E4DF-FD16-43D5-B6A6-F1A4CD778D96}" type="presParOf" srcId="{04DA29C5-6610-4AFD-BBEE-6D507180ED81}" destId="{6B1E9244-485A-4A41-961D-48FC8BCF98D5}" srcOrd="5" destOrd="0" presId="urn:microsoft.com/office/officeart/2005/8/layout/vList2"/>
    <dgm:cxn modelId="{8EAA91C0-4580-48D9-AB7A-D9444779861E}" type="presParOf" srcId="{04DA29C5-6610-4AFD-BBEE-6D507180ED81}" destId="{60A49C62-E69B-4F65-BE06-1BA53EEB8242}" srcOrd="6" destOrd="0" presId="urn:microsoft.com/office/officeart/2005/8/layout/vList2"/>
    <dgm:cxn modelId="{8571F7AD-9BC7-4B3F-BA8E-1486DB14353B}" type="presParOf" srcId="{04DA29C5-6610-4AFD-BBEE-6D507180ED81}" destId="{46E41DCD-DDD0-4A8F-81B4-A88B59CA22BC}" srcOrd="7" destOrd="0" presId="urn:microsoft.com/office/officeart/2005/8/layout/vList2"/>
    <dgm:cxn modelId="{1B4400BC-B197-48EC-AD0B-6BC1D1F48FB6}" type="presParOf" srcId="{04DA29C5-6610-4AFD-BBEE-6D507180ED81}" destId="{5585F3CD-1699-497B-8CA5-3BA80B7B5A55}" srcOrd="8" destOrd="0" presId="urn:microsoft.com/office/officeart/2005/8/layout/vList2"/>
    <dgm:cxn modelId="{2F35E416-FB3F-4926-9ECB-A6A44D911A7F}" type="presParOf" srcId="{04DA29C5-6610-4AFD-BBEE-6D507180ED81}" destId="{093E3F4B-0B23-4207-B029-97CE4F7E0C93}" srcOrd="9" destOrd="0" presId="urn:microsoft.com/office/officeart/2005/8/layout/vList2"/>
    <dgm:cxn modelId="{ED71E0CB-A4A8-4498-AAC4-5CFD1F920341}" type="presParOf" srcId="{04DA29C5-6610-4AFD-BBEE-6D507180ED81}" destId="{1646CADB-4F57-434B-BB88-3125D114F5D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918F41-6DA3-4A01-A8F6-7851949798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9D5D3C1-E9DB-438B-948B-476DF2D88C17}">
      <dgm:prSet/>
      <dgm:spPr/>
      <dgm:t>
        <a:bodyPr/>
        <a:lstStyle/>
        <a:p>
          <a:pPr>
            <a:lnSpc>
              <a:spcPct val="150000"/>
            </a:lnSpc>
          </a:pPr>
          <a:r>
            <a:rPr lang="en-US" dirty="0"/>
            <a:t>Which artists, albums, and genres drive the most sales for Chinook Music Store?</a:t>
          </a:r>
        </a:p>
      </dgm:t>
    </dgm:pt>
    <dgm:pt modelId="{93113900-3D8B-4951-A4D2-7D64E88FA312}" type="parTrans" cxnId="{58B0B258-D9F9-45AB-87FA-6423B6D71743}">
      <dgm:prSet/>
      <dgm:spPr/>
      <dgm:t>
        <a:bodyPr/>
        <a:lstStyle/>
        <a:p>
          <a:endParaRPr lang="en-US"/>
        </a:p>
      </dgm:t>
    </dgm:pt>
    <dgm:pt modelId="{E87ADBB4-E8CA-4125-8617-DF4B9A466539}" type="sibTrans" cxnId="{58B0B258-D9F9-45AB-87FA-6423B6D71743}">
      <dgm:prSet/>
      <dgm:spPr/>
      <dgm:t>
        <a:bodyPr/>
        <a:lstStyle/>
        <a:p>
          <a:endParaRPr lang="en-US"/>
        </a:p>
      </dgm:t>
    </dgm:pt>
    <dgm:pt modelId="{712CEA64-164C-4D3C-8856-D479A474ACCF}">
      <dgm:prSet/>
      <dgm:spPr/>
      <dgm:t>
        <a:bodyPr/>
        <a:lstStyle/>
        <a:p>
          <a:pPr>
            <a:lnSpc>
              <a:spcPct val="150000"/>
            </a:lnSpc>
          </a:pPr>
          <a:r>
            <a:rPr lang="en-US"/>
            <a:t>How has customer behavior evolved over the analyzed period, and what are the key customer segments?</a:t>
          </a:r>
        </a:p>
      </dgm:t>
    </dgm:pt>
    <dgm:pt modelId="{2110CDD0-C542-458B-A8E1-A7E7A7DCB1D2}" type="parTrans" cxnId="{80BA6C85-28BB-4935-959D-B5F2F72C33D7}">
      <dgm:prSet/>
      <dgm:spPr/>
      <dgm:t>
        <a:bodyPr/>
        <a:lstStyle/>
        <a:p>
          <a:endParaRPr lang="en-US"/>
        </a:p>
      </dgm:t>
    </dgm:pt>
    <dgm:pt modelId="{C583AB7B-C581-4C84-ABB9-F5AC1BC18D08}" type="sibTrans" cxnId="{80BA6C85-28BB-4935-959D-B5F2F72C33D7}">
      <dgm:prSet/>
      <dgm:spPr/>
      <dgm:t>
        <a:bodyPr/>
        <a:lstStyle/>
        <a:p>
          <a:endParaRPr lang="en-US"/>
        </a:p>
      </dgm:t>
    </dgm:pt>
    <dgm:pt modelId="{34D8FC35-5DC8-4B73-9B51-F77FF205D0F5}">
      <dgm:prSet/>
      <dgm:spPr/>
      <dgm:t>
        <a:bodyPr/>
        <a:lstStyle/>
        <a:p>
          <a:pPr>
            <a:lnSpc>
              <a:spcPct val="150000"/>
            </a:lnSpc>
          </a:pPr>
          <a:r>
            <a:rPr lang="en-US" dirty="0"/>
            <a:t>What product associations exist between albums and tracks, and how can these be leveraged for cross-selling?</a:t>
          </a:r>
        </a:p>
      </dgm:t>
    </dgm:pt>
    <dgm:pt modelId="{8A356436-31DE-4D38-AF35-0CD0861D0947}" type="parTrans" cxnId="{7518B749-34C8-46A1-A154-9D63ADE4C012}">
      <dgm:prSet/>
      <dgm:spPr/>
      <dgm:t>
        <a:bodyPr/>
        <a:lstStyle/>
        <a:p>
          <a:endParaRPr lang="en-US"/>
        </a:p>
      </dgm:t>
    </dgm:pt>
    <dgm:pt modelId="{7D64E8CC-3D13-4C87-BB4F-6BC691E4C857}" type="sibTrans" cxnId="{7518B749-34C8-46A1-A154-9D63ADE4C012}">
      <dgm:prSet/>
      <dgm:spPr/>
      <dgm:t>
        <a:bodyPr/>
        <a:lstStyle/>
        <a:p>
          <a:endParaRPr lang="en-US"/>
        </a:p>
      </dgm:t>
    </dgm:pt>
    <dgm:pt modelId="{81EC972D-22FE-4CA7-B84C-484A49BD4CC0}" type="pres">
      <dgm:prSet presAssocID="{CB918F41-6DA3-4A01-A8F6-785194979882}" presName="root" presStyleCnt="0">
        <dgm:presLayoutVars>
          <dgm:dir/>
          <dgm:resizeHandles val="exact"/>
        </dgm:presLayoutVars>
      </dgm:prSet>
      <dgm:spPr/>
    </dgm:pt>
    <dgm:pt modelId="{4AE07FE3-B4A6-4746-BB1A-72E30F9E45C5}" type="pres">
      <dgm:prSet presAssocID="{79D5D3C1-E9DB-438B-948B-476DF2D88C17}" presName="compNode" presStyleCnt="0"/>
      <dgm:spPr/>
    </dgm:pt>
    <dgm:pt modelId="{F787FFB3-7916-4207-9159-ECB46F49DD02}" type="pres">
      <dgm:prSet presAssocID="{79D5D3C1-E9DB-438B-948B-476DF2D88C17}" presName="bgRect" presStyleLbl="bgShp" presStyleIdx="0" presStyleCnt="3"/>
      <dgm:spPr/>
    </dgm:pt>
    <dgm:pt modelId="{8EFAA5B4-5C07-48BD-9386-E341DC2AC03E}" type="pres">
      <dgm:prSet presAssocID="{79D5D3C1-E9DB-438B-948B-476DF2D88C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avestone"/>
        </a:ext>
      </dgm:extLst>
    </dgm:pt>
    <dgm:pt modelId="{23B51B21-37DE-452A-96A4-B8E16E4EC2CE}" type="pres">
      <dgm:prSet presAssocID="{79D5D3C1-E9DB-438B-948B-476DF2D88C17}" presName="spaceRect" presStyleCnt="0"/>
      <dgm:spPr/>
    </dgm:pt>
    <dgm:pt modelId="{2D4A5E98-B5FE-4A03-8597-753E51D157DC}" type="pres">
      <dgm:prSet presAssocID="{79D5D3C1-E9DB-438B-948B-476DF2D88C17}" presName="parTx" presStyleLbl="revTx" presStyleIdx="0" presStyleCnt="3">
        <dgm:presLayoutVars>
          <dgm:chMax val="0"/>
          <dgm:chPref val="0"/>
        </dgm:presLayoutVars>
      </dgm:prSet>
      <dgm:spPr/>
    </dgm:pt>
    <dgm:pt modelId="{32AA443F-5393-4E16-B44B-C0A6DA90A4F8}" type="pres">
      <dgm:prSet presAssocID="{E87ADBB4-E8CA-4125-8617-DF4B9A466539}" presName="sibTrans" presStyleCnt="0"/>
      <dgm:spPr/>
    </dgm:pt>
    <dgm:pt modelId="{C7025085-649D-4EE3-B47B-1D57161010DC}" type="pres">
      <dgm:prSet presAssocID="{712CEA64-164C-4D3C-8856-D479A474ACCF}" presName="compNode" presStyleCnt="0"/>
      <dgm:spPr/>
    </dgm:pt>
    <dgm:pt modelId="{D4A9DA24-4EF3-4ED2-B974-89986D73EE14}" type="pres">
      <dgm:prSet presAssocID="{712CEA64-164C-4D3C-8856-D479A474ACCF}" presName="bgRect" presStyleLbl="bgShp" presStyleIdx="1" presStyleCnt="3"/>
      <dgm:spPr/>
    </dgm:pt>
    <dgm:pt modelId="{8BFB63A7-D6AF-4425-BD86-AD92E1BC1D9A}" type="pres">
      <dgm:prSet presAssocID="{712CEA64-164C-4D3C-8856-D479A474AC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EDB8483D-E9D7-4EA0-AA31-43FBC98CD543}" type="pres">
      <dgm:prSet presAssocID="{712CEA64-164C-4D3C-8856-D479A474ACCF}" presName="spaceRect" presStyleCnt="0"/>
      <dgm:spPr/>
    </dgm:pt>
    <dgm:pt modelId="{8E726262-A4B7-495B-B4D5-696B12334237}" type="pres">
      <dgm:prSet presAssocID="{712CEA64-164C-4D3C-8856-D479A474ACCF}" presName="parTx" presStyleLbl="revTx" presStyleIdx="1" presStyleCnt="3">
        <dgm:presLayoutVars>
          <dgm:chMax val="0"/>
          <dgm:chPref val="0"/>
        </dgm:presLayoutVars>
      </dgm:prSet>
      <dgm:spPr/>
    </dgm:pt>
    <dgm:pt modelId="{C19265AC-FA98-4FDD-AFC9-B273B14B857B}" type="pres">
      <dgm:prSet presAssocID="{C583AB7B-C581-4C84-ABB9-F5AC1BC18D08}" presName="sibTrans" presStyleCnt="0"/>
      <dgm:spPr/>
    </dgm:pt>
    <dgm:pt modelId="{F70AB5FC-346A-4B3C-94BB-B40ECD475FD9}" type="pres">
      <dgm:prSet presAssocID="{34D8FC35-5DC8-4B73-9B51-F77FF205D0F5}" presName="compNode" presStyleCnt="0"/>
      <dgm:spPr/>
    </dgm:pt>
    <dgm:pt modelId="{69DCF9D2-B01B-411A-8680-F76EA8C97BE6}" type="pres">
      <dgm:prSet presAssocID="{34D8FC35-5DC8-4B73-9B51-F77FF205D0F5}" presName="bgRect" presStyleLbl="bgShp" presStyleIdx="2" presStyleCnt="3"/>
      <dgm:spPr/>
    </dgm:pt>
    <dgm:pt modelId="{F165FA32-5016-4127-B9AA-5EE4A8E511B2}" type="pres">
      <dgm:prSet presAssocID="{34D8FC35-5DC8-4B73-9B51-F77FF205D0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sic"/>
        </a:ext>
      </dgm:extLst>
    </dgm:pt>
    <dgm:pt modelId="{5FBEAB59-9A6A-4F59-8257-669C16A4A184}" type="pres">
      <dgm:prSet presAssocID="{34D8FC35-5DC8-4B73-9B51-F77FF205D0F5}" presName="spaceRect" presStyleCnt="0"/>
      <dgm:spPr/>
    </dgm:pt>
    <dgm:pt modelId="{BE0DD899-C439-4791-AD06-8B804BED9F2D}" type="pres">
      <dgm:prSet presAssocID="{34D8FC35-5DC8-4B73-9B51-F77FF205D0F5}" presName="parTx" presStyleLbl="revTx" presStyleIdx="2" presStyleCnt="3">
        <dgm:presLayoutVars>
          <dgm:chMax val="0"/>
          <dgm:chPref val="0"/>
        </dgm:presLayoutVars>
      </dgm:prSet>
      <dgm:spPr/>
    </dgm:pt>
  </dgm:ptLst>
  <dgm:cxnLst>
    <dgm:cxn modelId="{7518B749-34C8-46A1-A154-9D63ADE4C012}" srcId="{CB918F41-6DA3-4A01-A8F6-785194979882}" destId="{34D8FC35-5DC8-4B73-9B51-F77FF205D0F5}" srcOrd="2" destOrd="0" parTransId="{8A356436-31DE-4D38-AF35-0CD0861D0947}" sibTransId="{7D64E8CC-3D13-4C87-BB4F-6BC691E4C857}"/>
    <dgm:cxn modelId="{58B0B258-D9F9-45AB-87FA-6423B6D71743}" srcId="{CB918F41-6DA3-4A01-A8F6-785194979882}" destId="{79D5D3C1-E9DB-438B-948B-476DF2D88C17}" srcOrd="0" destOrd="0" parTransId="{93113900-3D8B-4951-A4D2-7D64E88FA312}" sibTransId="{E87ADBB4-E8CA-4125-8617-DF4B9A466539}"/>
    <dgm:cxn modelId="{80BA6C85-28BB-4935-959D-B5F2F72C33D7}" srcId="{CB918F41-6DA3-4A01-A8F6-785194979882}" destId="{712CEA64-164C-4D3C-8856-D479A474ACCF}" srcOrd="1" destOrd="0" parTransId="{2110CDD0-C542-458B-A8E1-A7E7A7DCB1D2}" sibTransId="{C583AB7B-C581-4C84-ABB9-F5AC1BC18D08}"/>
    <dgm:cxn modelId="{855FDE89-432E-4EDB-9448-517ECD5857E3}" type="presOf" srcId="{79D5D3C1-E9DB-438B-948B-476DF2D88C17}" destId="{2D4A5E98-B5FE-4A03-8597-753E51D157DC}" srcOrd="0" destOrd="0" presId="urn:microsoft.com/office/officeart/2018/2/layout/IconVerticalSolidList"/>
    <dgm:cxn modelId="{64C19CAC-6713-4358-B98C-1DBC3554BA2A}" type="presOf" srcId="{712CEA64-164C-4D3C-8856-D479A474ACCF}" destId="{8E726262-A4B7-495B-B4D5-696B12334237}" srcOrd="0" destOrd="0" presId="urn:microsoft.com/office/officeart/2018/2/layout/IconVerticalSolidList"/>
    <dgm:cxn modelId="{DE101EC0-DADB-409D-95C6-2D7ABF41D0C8}" type="presOf" srcId="{34D8FC35-5DC8-4B73-9B51-F77FF205D0F5}" destId="{BE0DD899-C439-4791-AD06-8B804BED9F2D}" srcOrd="0" destOrd="0" presId="urn:microsoft.com/office/officeart/2018/2/layout/IconVerticalSolidList"/>
    <dgm:cxn modelId="{DA468DD8-04D6-4769-B5DF-A0A3F0109844}" type="presOf" srcId="{CB918F41-6DA3-4A01-A8F6-785194979882}" destId="{81EC972D-22FE-4CA7-B84C-484A49BD4CC0}" srcOrd="0" destOrd="0" presId="urn:microsoft.com/office/officeart/2018/2/layout/IconVerticalSolidList"/>
    <dgm:cxn modelId="{0612E699-5D4E-4032-9D35-EA36A6575A95}" type="presParOf" srcId="{81EC972D-22FE-4CA7-B84C-484A49BD4CC0}" destId="{4AE07FE3-B4A6-4746-BB1A-72E30F9E45C5}" srcOrd="0" destOrd="0" presId="urn:microsoft.com/office/officeart/2018/2/layout/IconVerticalSolidList"/>
    <dgm:cxn modelId="{62F61961-FAD7-49EC-8450-8CC35E7B4A8E}" type="presParOf" srcId="{4AE07FE3-B4A6-4746-BB1A-72E30F9E45C5}" destId="{F787FFB3-7916-4207-9159-ECB46F49DD02}" srcOrd="0" destOrd="0" presId="urn:microsoft.com/office/officeart/2018/2/layout/IconVerticalSolidList"/>
    <dgm:cxn modelId="{425C5848-C454-4D18-A3DB-2C279D28C908}" type="presParOf" srcId="{4AE07FE3-B4A6-4746-BB1A-72E30F9E45C5}" destId="{8EFAA5B4-5C07-48BD-9386-E341DC2AC03E}" srcOrd="1" destOrd="0" presId="urn:microsoft.com/office/officeart/2018/2/layout/IconVerticalSolidList"/>
    <dgm:cxn modelId="{25CBA306-473E-4D71-9D0B-A06B56C0481A}" type="presParOf" srcId="{4AE07FE3-B4A6-4746-BB1A-72E30F9E45C5}" destId="{23B51B21-37DE-452A-96A4-B8E16E4EC2CE}" srcOrd="2" destOrd="0" presId="urn:microsoft.com/office/officeart/2018/2/layout/IconVerticalSolidList"/>
    <dgm:cxn modelId="{D51DB24D-9FBE-470B-BEC5-1620F4FD3560}" type="presParOf" srcId="{4AE07FE3-B4A6-4746-BB1A-72E30F9E45C5}" destId="{2D4A5E98-B5FE-4A03-8597-753E51D157DC}" srcOrd="3" destOrd="0" presId="urn:microsoft.com/office/officeart/2018/2/layout/IconVerticalSolidList"/>
    <dgm:cxn modelId="{1ECB1AA4-C66D-4FC0-AD74-CEC99C3B0306}" type="presParOf" srcId="{81EC972D-22FE-4CA7-B84C-484A49BD4CC0}" destId="{32AA443F-5393-4E16-B44B-C0A6DA90A4F8}" srcOrd="1" destOrd="0" presId="urn:microsoft.com/office/officeart/2018/2/layout/IconVerticalSolidList"/>
    <dgm:cxn modelId="{63E0CD32-9BF0-428C-A126-25EE28F46AC1}" type="presParOf" srcId="{81EC972D-22FE-4CA7-B84C-484A49BD4CC0}" destId="{C7025085-649D-4EE3-B47B-1D57161010DC}" srcOrd="2" destOrd="0" presId="urn:microsoft.com/office/officeart/2018/2/layout/IconVerticalSolidList"/>
    <dgm:cxn modelId="{2CA8E23F-6D9A-4C2F-BE60-2E4C89BB6555}" type="presParOf" srcId="{C7025085-649D-4EE3-B47B-1D57161010DC}" destId="{D4A9DA24-4EF3-4ED2-B974-89986D73EE14}" srcOrd="0" destOrd="0" presId="urn:microsoft.com/office/officeart/2018/2/layout/IconVerticalSolidList"/>
    <dgm:cxn modelId="{3C27A2AD-A600-405B-B2D3-12FCA6EC2634}" type="presParOf" srcId="{C7025085-649D-4EE3-B47B-1D57161010DC}" destId="{8BFB63A7-D6AF-4425-BD86-AD92E1BC1D9A}" srcOrd="1" destOrd="0" presId="urn:microsoft.com/office/officeart/2018/2/layout/IconVerticalSolidList"/>
    <dgm:cxn modelId="{5F52C182-E41B-4913-9F68-72C1397C15FC}" type="presParOf" srcId="{C7025085-649D-4EE3-B47B-1D57161010DC}" destId="{EDB8483D-E9D7-4EA0-AA31-43FBC98CD543}" srcOrd="2" destOrd="0" presId="urn:microsoft.com/office/officeart/2018/2/layout/IconVerticalSolidList"/>
    <dgm:cxn modelId="{87AE7280-700E-4BA0-BA22-A5AF4683003D}" type="presParOf" srcId="{C7025085-649D-4EE3-B47B-1D57161010DC}" destId="{8E726262-A4B7-495B-B4D5-696B12334237}" srcOrd="3" destOrd="0" presId="urn:microsoft.com/office/officeart/2018/2/layout/IconVerticalSolidList"/>
    <dgm:cxn modelId="{EE33DDA4-BD63-4FBF-B262-CF4F858C6ECC}" type="presParOf" srcId="{81EC972D-22FE-4CA7-B84C-484A49BD4CC0}" destId="{C19265AC-FA98-4FDD-AFC9-B273B14B857B}" srcOrd="3" destOrd="0" presId="urn:microsoft.com/office/officeart/2018/2/layout/IconVerticalSolidList"/>
    <dgm:cxn modelId="{7DDCC0E0-1880-4154-9C0C-39FDCAD35041}" type="presParOf" srcId="{81EC972D-22FE-4CA7-B84C-484A49BD4CC0}" destId="{F70AB5FC-346A-4B3C-94BB-B40ECD475FD9}" srcOrd="4" destOrd="0" presId="urn:microsoft.com/office/officeart/2018/2/layout/IconVerticalSolidList"/>
    <dgm:cxn modelId="{4A37C811-F4E9-44DD-AD95-F834E5035AD1}" type="presParOf" srcId="{F70AB5FC-346A-4B3C-94BB-B40ECD475FD9}" destId="{69DCF9D2-B01B-411A-8680-F76EA8C97BE6}" srcOrd="0" destOrd="0" presId="urn:microsoft.com/office/officeart/2018/2/layout/IconVerticalSolidList"/>
    <dgm:cxn modelId="{3DBACD4A-B646-490C-8E1F-6A902024C30A}" type="presParOf" srcId="{F70AB5FC-346A-4B3C-94BB-B40ECD475FD9}" destId="{F165FA32-5016-4127-B9AA-5EE4A8E511B2}" srcOrd="1" destOrd="0" presId="urn:microsoft.com/office/officeart/2018/2/layout/IconVerticalSolidList"/>
    <dgm:cxn modelId="{CCA14004-17B7-409B-90DD-D12A8AAF0110}" type="presParOf" srcId="{F70AB5FC-346A-4B3C-94BB-B40ECD475FD9}" destId="{5FBEAB59-9A6A-4F59-8257-669C16A4A184}" srcOrd="2" destOrd="0" presId="urn:microsoft.com/office/officeart/2018/2/layout/IconVerticalSolidList"/>
    <dgm:cxn modelId="{F6DCFFF5-44AF-437A-9AA0-A893D2B3AABA}" type="presParOf" srcId="{F70AB5FC-346A-4B3C-94BB-B40ECD475FD9}" destId="{BE0DD899-C439-4791-AD06-8B804BED9F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02AE9-993F-486C-A954-492E2671D119}">
      <dsp:nvSpPr>
        <dsp:cNvPr id="0" name=""/>
        <dsp:cNvSpPr/>
      </dsp:nvSpPr>
      <dsp:spPr>
        <a:xfrm>
          <a:off x="0" y="187655"/>
          <a:ext cx="6720759"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dirty="0"/>
            <a:t>Objective:</a:t>
          </a:r>
          <a:r>
            <a:rPr lang="en-US" sz="1000" kern="1200" dirty="0"/>
            <a:t> The Chinook Music Store analysis aims to uncover critical insights into sales trends, customer behavior, and product associations. The primary goal is to identify opportunities to enhance sales, improve customer engagement, and develop strategic cross-selling opportunities.</a:t>
          </a:r>
        </a:p>
      </dsp:txBody>
      <dsp:txXfrm>
        <a:off x="41123" y="228778"/>
        <a:ext cx="6638513" cy="760154"/>
      </dsp:txXfrm>
    </dsp:sp>
    <dsp:sp modelId="{621D4014-3953-4D4B-AFB8-93F123AF98BF}">
      <dsp:nvSpPr>
        <dsp:cNvPr id="0" name=""/>
        <dsp:cNvSpPr/>
      </dsp:nvSpPr>
      <dsp:spPr>
        <a:xfrm>
          <a:off x="0" y="1058855"/>
          <a:ext cx="6720759" cy="842400"/>
        </a:xfrm>
        <a:prstGeom prst="roundRect">
          <a:avLst/>
        </a:prstGeom>
        <a:solidFill>
          <a:schemeClr val="accent5">
            <a:hueOff val="-1573578"/>
            <a:satOff val="4247"/>
            <a:lumOff val="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a:t>Scope:</a:t>
          </a:r>
          <a:r>
            <a:rPr lang="en-US" sz="1000" kern="1200"/>
            <a:t> This analysis is focused on the following areas:</a:t>
          </a:r>
        </a:p>
      </dsp:txBody>
      <dsp:txXfrm>
        <a:off x="41123" y="1099978"/>
        <a:ext cx="6638513" cy="760154"/>
      </dsp:txXfrm>
    </dsp:sp>
    <dsp:sp modelId="{7DFC09D7-1A8E-4D99-9571-1497C71A862B}">
      <dsp:nvSpPr>
        <dsp:cNvPr id="0" name=""/>
        <dsp:cNvSpPr/>
      </dsp:nvSpPr>
      <dsp:spPr>
        <a:xfrm>
          <a:off x="0" y="1930055"/>
          <a:ext cx="6720759" cy="842400"/>
        </a:xfrm>
        <a:prstGeom prst="roundRect">
          <a:avLst/>
        </a:prstGeom>
        <a:solidFill>
          <a:schemeClr val="accent5">
            <a:hueOff val="-3147156"/>
            <a:satOff val="8494"/>
            <a:lumOff val="1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a:t>Sales Trends</a:t>
          </a:r>
          <a:r>
            <a:rPr lang="en-US" sz="1000" kern="1200"/>
            <a:t>: Exploration of sales data over a multi-year period, identifying top-selling artists, albums, and genres.</a:t>
          </a:r>
        </a:p>
      </dsp:txBody>
      <dsp:txXfrm>
        <a:off x="41123" y="1971178"/>
        <a:ext cx="6638513" cy="760154"/>
      </dsp:txXfrm>
    </dsp:sp>
    <dsp:sp modelId="{60A49C62-E69B-4F65-BE06-1BA53EEB8242}">
      <dsp:nvSpPr>
        <dsp:cNvPr id="0" name=""/>
        <dsp:cNvSpPr/>
      </dsp:nvSpPr>
      <dsp:spPr>
        <a:xfrm>
          <a:off x="0" y="2801255"/>
          <a:ext cx="6720759" cy="842400"/>
        </a:xfrm>
        <a:prstGeom prst="roundRect">
          <a:avLst/>
        </a:prstGeom>
        <a:solidFill>
          <a:schemeClr val="accent5">
            <a:hueOff val="-4720735"/>
            <a:satOff val="12742"/>
            <a:lumOff val="1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dirty="0"/>
            <a:t>Genre Popularity</a:t>
          </a:r>
          <a:r>
            <a:rPr lang="en-US" sz="1000" kern="1200" dirty="0"/>
            <a:t>: Investigation of customer preferences in music genres, highlighting the most popular genres by year and uncovering shifts in consumer tastes.</a:t>
          </a:r>
        </a:p>
      </dsp:txBody>
      <dsp:txXfrm>
        <a:off x="41123" y="2842378"/>
        <a:ext cx="6638513" cy="760154"/>
      </dsp:txXfrm>
    </dsp:sp>
    <dsp:sp modelId="{5585F3CD-1699-497B-8CA5-3BA80B7B5A55}">
      <dsp:nvSpPr>
        <dsp:cNvPr id="0" name=""/>
        <dsp:cNvSpPr/>
      </dsp:nvSpPr>
      <dsp:spPr>
        <a:xfrm>
          <a:off x="0" y="3672455"/>
          <a:ext cx="6720759" cy="842400"/>
        </a:xfrm>
        <a:prstGeom prst="roundRect">
          <a:avLst/>
        </a:prstGeom>
        <a:solidFill>
          <a:schemeClr val="accent5">
            <a:hueOff val="-6294313"/>
            <a:satOff val="16989"/>
            <a:lumOff val="2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a:t>Customer Segmentation</a:t>
          </a:r>
          <a:r>
            <a:rPr lang="en-US" sz="1000" kern="1200"/>
            <a:t>: A detailed analysis of customer segments based on purchasing behavior, identifying the most valuable customers and potential growth opportunities.</a:t>
          </a:r>
        </a:p>
      </dsp:txBody>
      <dsp:txXfrm>
        <a:off x="41123" y="3713578"/>
        <a:ext cx="6638513" cy="760154"/>
      </dsp:txXfrm>
    </dsp:sp>
    <dsp:sp modelId="{1646CADB-4F57-434B-BB88-3125D114F5D7}">
      <dsp:nvSpPr>
        <dsp:cNvPr id="0" name=""/>
        <dsp:cNvSpPr/>
      </dsp:nvSpPr>
      <dsp:spPr>
        <a:xfrm>
          <a:off x="0" y="4543655"/>
          <a:ext cx="6720759" cy="842400"/>
        </a:xfrm>
        <a:prstGeom prst="roundRect">
          <a:avLst/>
        </a:prstGeom>
        <a:solidFill>
          <a:schemeClr val="accent5">
            <a:hueOff val="-7867891"/>
            <a:satOff val="2123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50000"/>
            </a:lnSpc>
            <a:spcBef>
              <a:spcPct val="0"/>
            </a:spcBef>
            <a:spcAft>
              <a:spcPct val="35000"/>
            </a:spcAft>
            <a:buNone/>
          </a:pPr>
          <a:r>
            <a:rPr lang="en-US" sz="1000" b="1" kern="1200" dirty="0"/>
            <a:t>Market Basket Analysis</a:t>
          </a:r>
          <a:r>
            <a:rPr lang="en-US" sz="1000" kern="1200" dirty="0"/>
            <a:t>: Examination of frequently bought-together items, both albums and tracks, to reveal cross-selling opportunities and strengthen product bundling strategies</a:t>
          </a:r>
        </a:p>
      </dsp:txBody>
      <dsp:txXfrm>
        <a:off x="41123" y="4584778"/>
        <a:ext cx="6638513" cy="760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7FFB3-7916-4207-9159-ECB46F49DD02}">
      <dsp:nvSpPr>
        <dsp:cNvPr id="0" name=""/>
        <dsp:cNvSpPr/>
      </dsp:nvSpPr>
      <dsp:spPr>
        <a:xfrm>
          <a:off x="0" y="507"/>
          <a:ext cx="10515600" cy="11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AA5B4-5C07-48BD-9386-E341DC2AC03E}">
      <dsp:nvSpPr>
        <dsp:cNvPr id="0" name=""/>
        <dsp:cNvSpPr/>
      </dsp:nvSpPr>
      <dsp:spPr>
        <a:xfrm>
          <a:off x="359500" y="267904"/>
          <a:ext cx="653636" cy="653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A5E98-B5FE-4A03-8597-753E51D157DC}">
      <dsp:nvSpPr>
        <dsp:cNvPr id="0" name=""/>
        <dsp:cNvSpPr/>
      </dsp:nvSpPr>
      <dsp:spPr>
        <a:xfrm>
          <a:off x="1372636" y="507"/>
          <a:ext cx="9142963"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75" tIns="125775" rIns="125775" bIns="125775" numCol="1" spcCol="1270" anchor="ctr" anchorCtr="0">
          <a:noAutofit/>
        </a:bodyPr>
        <a:lstStyle/>
        <a:p>
          <a:pPr marL="0" lvl="0" indent="0" algn="l" defTabSz="933450">
            <a:lnSpc>
              <a:spcPct val="150000"/>
            </a:lnSpc>
            <a:spcBef>
              <a:spcPct val="0"/>
            </a:spcBef>
            <a:spcAft>
              <a:spcPct val="35000"/>
            </a:spcAft>
            <a:buNone/>
          </a:pPr>
          <a:r>
            <a:rPr lang="en-US" sz="2100" kern="1200" dirty="0"/>
            <a:t>Which artists, albums, and genres drive the most sales for Chinook Music Store?</a:t>
          </a:r>
        </a:p>
      </dsp:txBody>
      <dsp:txXfrm>
        <a:off x="1372636" y="507"/>
        <a:ext cx="9142963" cy="1188429"/>
      </dsp:txXfrm>
    </dsp:sp>
    <dsp:sp modelId="{D4A9DA24-4EF3-4ED2-B974-89986D73EE14}">
      <dsp:nvSpPr>
        <dsp:cNvPr id="0" name=""/>
        <dsp:cNvSpPr/>
      </dsp:nvSpPr>
      <dsp:spPr>
        <a:xfrm>
          <a:off x="0" y="1486045"/>
          <a:ext cx="10515600" cy="11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B63A7-D6AF-4425-BD86-AD92E1BC1D9A}">
      <dsp:nvSpPr>
        <dsp:cNvPr id="0" name=""/>
        <dsp:cNvSpPr/>
      </dsp:nvSpPr>
      <dsp:spPr>
        <a:xfrm>
          <a:off x="359500" y="1753441"/>
          <a:ext cx="653636" cy="653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26262-A4B7-495B-B4D5-696B12334237}">
      <dsp:nvSpPr>
        <dsp:cNvPr id="0" name=""/>
        <dsp:cNvSpPr/>
      </dsp:nvSpPr>
      <dsp:spPr>
        <a:xfrm>
          <a:off x="1372636" y="1486045"/>
          <a:ext cx="9142963"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75" tIns="125775" rIns="125775" bIns="125775" numCol="1" spcCol="1270" anchor="ctr" anchorCtr="0">
          <a:noAutofit/>
        </a:bodyPr>
        <a:lstStyle/>
        <a:p>
          <a:pPr marL="0" lvl="0" indent="0" algn="l" defTabSz="933450">
            <a:lnSpc>
              <a:spcPct val="150000"/>
            </a:lnSpc>
            <a:spcBef>
              <a:spcPct val="0"/>
            </a:spcBef>
            <a:spcAft>
              <a:spcPct val="35000"/>
            </a:spcAft>
            <a:buNone/>
          </a:pPr>
          <a:r>
            <a:rPr lang="en-US" sz="2100" kern="1200"/>
            <a:t>How has customer behavior evolved over the analyzed period, and what are the key customer segments?</a:t>
          </a:r>
        </a:p>
      </dsp:txBody>
      <dsp:txXfrm>
        <a:off x="1372636" y="1486045"/>
        <a:ext cx="9142963" cy="1188429"/>
      </dsp:txXfrm>
    </dsp:sp>
    <dsp:sp modelId="{69DCF9D2-B01B-411A-8680-F76EA8C97BE6}">
      <dsp:nvSpPr>
        <dsp:cNvPr id="0" name=""/>
        <dsp:cNvSpPr/>
      </dsp:nvSpPr>
      <dsp:spPr>
        <a:xfrm>
          <a:off x="0" y="2971582"/>
          <a:ext cx="10515600" cy="11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5FA32-5016-4127-B9AA-5EE4A8E511B2}">
      <dsp:nvSpPr>
        <dsp:cNvPr id="0" name=""/>
        <dsp:cNvSpPr/>
      </dsp:nvSpPr>
      <dsp:spPr>
        <a:xfrm>
          <a:off x="359500" y="3238979"/>
          <a:ext cx="653636" cy="653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0DD899-C439-4791-AD06-8B804BED9F2D}">
      <dsp:nvSpPr>
        <dsp:cNvPr id="0" name=""/>
        <dsp:cNvSpPr/>
      </dsp:nvSpPr>
      <dsp:spPr>
        <a:xfrm>
          <a:off x="1372636" y="2971582"/>
          <a:ext cx="9142963"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75" tIns="125775" rIns="125775" bIns="125775" numCol="1" spcCol="1270" anchor="ctr" anchorCtr="0">
          <a:noAutofit/>
        </a:bodyPr>
        <a:lstStyle/>
        <a:p>
          <a:pPr marL="0" lvl="0" indent="0" algn="l" defTabSz="933450">
            <a:lnSpc>
              <a:spcPct val="150000"/>
            </a:lnSpc>
            <a:spcBef>
              <a:spcPct val="0"/>
            </a:spcBef>
            <a:spcAft>
              <a:spcPct val="35000"/>
            </a:spcAft>
            <a:buNone/>
          </a:pPr>
          <a:r>
            <a:rPr lang="en-US" sz="2100" kern="1200" dirty="0"/>
            <a:t>What product associations exist between albums and tracks, and how can these be leveraged for cross-selling?</a:t>
          </a:r>
        </a:p>
      </dsp:txBody>
      <dsp:txXfrm>
        <a:off x="1372636" y="2971582"/>
        <a:ext cx="9142963" cy="11884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861894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4529256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527672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7442827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381765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178515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706739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828671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9482246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5886705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101258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10/27/2025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360758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10/27/2025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19880068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52" r:id="rId6"/>
    <p:sldLayoutId id="2147483757" r:id="rId7"/>
    <p:sldLayoutId id="2147483753" r:id="rId8"/>
    <p:sldLayoutId id="2147483754" r:id="rId9"/>
    <p:sldLayoutId id="2147483755" r:id="rId10"/>
    <p:sldLayoutId id="2147483756" r:id="rId11"/>
    <p:sldLayoutId id="2147483758" r:id="rId12"/>
  </p:sldLayoutIdLst>
  <p:hf hdr="0" ftr="0" dt="0"/>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icrophone&#10;&#10;Description automatically generated">
            <a:extLst>
              <a:ext uri="{FF2B5EF4-FFF2-40B4-BE49-F238E27FC236}">
                <a16:creationId xmlns:a16="http://schemas.microsoft.com/office/drawing/2014/main" id="{65A69991-A569-F9D9-03CC-9FB8D6F986AD}"/>
              </a:ext>
            </a:extLst>
          </p:cNvPr>
          <p:cNvPicPr>
            <a:picLocks noChangeAspect="1"/>
          </p:cNvPicPr>
          <p:nvPr/>
        </p:nvPicPr>
        <p:blipFill>
          <a:blip r:embed="rId2"/>
          <a:srcRect b="15730"/>
          <a:stretch/>
        </p:blipFill>
        <p:spPr>
          <a:xfrm>
            <a:off x="-3047" y="10"/>
            <a:ext cx="12191999" cy="6857990"/>
          </a:xfrm>
          <a:prstGeom prst="rect">
            <a:avLst/>
          </a:prstGeom>
        </p:spPr>
      </p:pic>
      <p:sp>
        <p:nvSpPr>
          <p:cNvPr id="37" name="Rectangle 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sz="3600" dirty="0">
                <a:solidFill>
                  <a:schemeClr val="bg1"/>
                </a:solidFill>
                <a:ea typeface="+mj-lt"/>
                <a:cs typeface="+mj-lt"/>
              </a:rPr>
              <a:t>CHINOOK MUSIC STORE </a:t>
            </a:r>
            <a:endParaRPr lang="en-US" sz="3600" dirty="0">
              <a:solidFill>
                <a:schemeClr val="bg1"/>
              </a:solidFill>
            </a:endParaRPr>
          </a:p>
        </p:txBody>
      </p:sp>
      <p:sp>
        <p:nvSpPr>
          <p:cNvPr id="3" name="Subtitle 2"/>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a:solidFill>
                  <a:schemeClr val="bg1"/>
                </a:solidFill>
                <a:ea typeface="+mn-lt"/>
                <a:cs typeface="+mn-lt"/>
              </a:rPr>
              <a:t>An In-Depth Sales and Customer Analysis</a:t>
            </a:r>
            <a:br>
              <a:rPr lang="en-US" sz="1800">
                <a:solidFill>
                  <a:schemeClr val="bg1"/>
                </a:solidFill>
                <a:ea typeface="+mn-lt"/>
                <a:cs typeface="+mn-lt"/>
              </a:rPr>
            </a:br>
            <a:br>
              <a:rPr lang="en-US" sz="1800">
                <a:solidFill>
                  <a:schemeClr val="bg1"/>
                </a:solidFill>
                <a:ea typeface="+mn-lt"/>
                <a:cs typeface="+mn-lt"/>
              </a:rPr>
            </a:br>
            <a:r>
              <a:rPr lang="en-US" sz="1800">
                <a:solidFill>
                  <a:schemeClr val="bg1"/>
                </a:solidFill>
                <a:ea typeface="+mn-lt"/>
                <a:cs typeface="+mn-lt"/>
              </a:rPr>
              <a:t>29/08/2024</a:t>
            </a:r>
            <a:endParaRPr lang="en-US" sz="1800">
              <a:solidFill>
                <a:schemeClr val="bg1"/>
              </a:solidFill>
            </a:endParaRPr>
          </a:p>
        </p:txBody>
      </p:sp>
      <p:cxnSp>
        <p:nvCxnSpPr>
          <p:cNvPr id="39" name="Straight Connector 3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85E3FA-16D7-0E3F-C200-A9800C98812A}"/>
              </a:ext>
            </a:extLst>
          </p:cNvPr>
          <p:cNvSpPr txBox="1"/>
          <p:nvPr/>
        </p:nvSpPr>
        <p:spPr>
          <a:xfrm>
            <a:off x="5952768" y="3701603"/>
            <a:ext cx="4351007" cy="22726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a:t>
            </a:r>
            <a:r>
              <a:rPr lang="en-US" sz="1200" b="1" dirty="0">
                <a:ea typeface="+mn-lt"/>
                <a:cs typeface="+mn-lt"/>
              </a:rPr>
              <a:t>Genre Popularity Change Over Time</a:t>
            </a:r>
            <a:r>
              <a:rPr lang="en-US" sz="1200" dirty="0">
                <a:ea typeface="+mn-lt"/>
                <a:cs typeface="+mn-lt"/>
              </a:rPr>
              <a:t> chart shows how</a:t>
            </a:r>
            <a:r>
              <a:rPr lang="en-US" sz="1200" b="1" dirty="0">
                <a:ea typeface="+mn-lt"/>
                <a:cs typeface="+mn-lt"/>
              </a:rPr>
              <a:t> Rock music</a:t>
            </a:r>
            <a:r>
              <a:rPr lang="en-US" sz="1200" dirty="0">
                <a:ea typeface="+mn-lt"/>
                <a:cs typeface="+mn-lt"/>
              </a:rPr>
              <a:t> dominated the store between </a:t>
            </a:r>
            <a:r>
              <a:rPr lang="en-US" sz="1200" b="1" dirty="0">
                <a:ea typeface="+mn-lt"/>
                <a:cs typeface="+mn-lt"/>
              </a:rPr>
              <a:t>2009 and 2010 </a:t>
            </a:r>
            <a:r>
              <a:rPr lang="en-US" sz="1200" dirty="0">
                <a:ea typeface="+mn-lt"/>
                <a:cs typeface="+mn-lt"/>
              </a:rPr>
              <a:t>with</a:t>
            </a:r>
            <a:r>
              <a:rPr lang="en-US" sz="1200" b="1" dirty="0">
                <a:ea typeface="+mn-lt"/>
                <a:cs typeface="+mn-lt"/>
              </a:rPr>
              <a:t> 31 occurrence's</a:t>
            </a:r>
            <a:r>
              <a:rPr lang="en-US" sz="1200" dirty="0">
                <a:ea typeface="+mn-lt"/>
                <a:cs typeface="+mn-lt"/>
              </a:rPr>
              <a:t>, popularity changed in subsequent years.</a:t>
            </a:r>
            <a:r>
              <a:rPr lang="en-US" sz="1200" b="1" dirty="0">
                <a:ea typeface="+mn-lt"/>
                <a:cs typeface="+mn-lt"/>
              </a:rPr>
              <a:t> By 2013, Alternative &amp; Punk</a:t>
            </a:r>
            <a:r>
              <a:rPr lang="en-US" sz="1200" dirty="0">
                <a:ea typeface="+mn-lt"/>
                <a:cs typeface="+mn-lt"/>
              </a:rPr>
              <a:t> became the most popular genre each having notable popularity levels. This data suggests a strong preference for rock, but the growing popularity of other genres hints at </a:t>
            </a:r>
            <a:r>
              <a:rPr lang="en-US" sz="1200" b="1" dirty="0">
                <a:ea typeface="+mn-lt"/>
                <a:cs typeface="+mn-lt"/>
              </a:rPr>
              <a:t>a shift in consumer tastes over time.</a:t>
            </a:r>
            <a:endParaRPr lang="en-US" sz="1200" b="1" dirty="0"/>
          </a:p>
        </p:txBody>
      </p:sp>
      <p:pic>
        <p:nvPicPr>
          <p:cNvPr id="8" name="Picture 7" descr="A group of music covers&#10;&#10;Description automatically generated">
            <a:extLst>
              <a:ext uri="{FF2B5EF4-FFF2-40B4-BE49-F238E27FC236}">
                <a16:creationId xmlns:a16="http://schemas.microsoft.com/office/drawing/2014/main" id="{3752B8CB-0A68-78C1-F64D-8B343BDA2945}"/>
              </a:ext>
            </a:extLst>
          </p:cNvPr>
          <p:cNvPicPr>
            <a:picLocks noChangeAspect="1"/>
          </p:cNvPicPr>
          <p:nvPr/>
        </p:nvPicPr>
        <p:blipFill>
          <a:blip r:embed="rId2"/>
          <a:stretch>
            <a:fillRect/>
          </a:stretch>
        </p:blipFill>
        <p:spPr>
          <a:xfrm>
            <a:off x="-4620" y="-4233"/>
            <a:ext cx="3840406" cy="6855882"/>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287867" y="396874"/>
            <a:ext cx="3244851" cy="1314980"/>
          </a:xfrm>
        </p:spPr>
        <p:txBody>
          <a:bodyPr/>
          <a:lstStyle/>
          <a:p>
            <a:r>
              <a:rPr lang="en-US" dirty="0">
                <a:solidFill>
                  <a:schemeClr val="bg1"/>
                </a:solidFill>
              </a:rPr>
              <a:t>Genre Popularity</a:t>
            </a:r>
          </a:p>
        </p:txBody>
      </p:sp>
      <p:sp>
        <p:nvSpPr>
          <p:cNvPr id="9" name="Slide Number Placeholder 8">
            <a:extLst>
              <a:ext uri="{FF2B5EF4-FFF2-40B4-BE49-F238E27FC236}">
                <a16:creationId xmlns:a16="http://schemas.microsoft.com/office/drawing/2014/main" id="{E8284272-83A0-A4A6-B2A0-5A212F7DD40E}"/>
              </a:ext>
            </a:extLst>
          </p:cNvPr>
          <p:cNvSpPr>
            <a:spLocks noGrp="1"/>
          </p:cNvSpPr>
          <p:nvPr>
            <p:ph type="sldNum" sz="quarter" idx="12"/>
          </p:nvPr>
        </p:nvSpPr>
        <p:spPr/>
        <p:txBody>
          <a:bodyPr/>
          <a:lstStyle/>
          <a:p>
            <a:fld id="{51845F5A-061D-4825-9AE9-D7794091C6CF}" type="slidenum">
              <a:rPr lang="en-US" smtClean="0"/>
              <a:t>10</a:t>
            </a:fld>
            <a:endParaRPr lang="en-US"/>
          </a:p>
        </p:txBody>
      </p:sp>
      <p:pic>
        <p:nvPicPr>
          <p:cNvPr id="3" name="Picture 2" descr="A graph with red squares&#10;&#10;Description automatically generated">
            <a:extLst>
              <a:ext uri="{FF2B5EF4-FFF2-40B4-BE49-F238E27FC236}">
                <a16:creationId xmlns:a16="http://schemas.microsoft.com/office/drawing/2014/main" id="{80B57011-AA8C-A152-3CAF-038CE1A678A1}"/>
              </a:ext>
            </a:extLst>
          </p:cNvPr>
          <p:cNvPicPr>
            <a:picLocks noChangeAspect="1"/>
          </p:cNvPicPr>
          <p:nvPr/>
        </p:nvPicPr>
        <p:blipFill>
          <a:blip r:embed="rId3"/>
          <a:stretch>
            <a:fillRect/>
          </a:stretch>
        </p:blipFill>
        <p:spPr>
          <a:xfrm>
            <a:off x="5458953" y="395655"/>
            <a:ext cx="5334000" cy="2860801"/>
          </a:xfrm>
          <a:prstGeom prst="rect">
            <a:avLst/>
          </a:prstGeom>
        </p:spPr>
      </p:pic>
    </p:spTree>
    <p:extLst>
      <p:ext uri="{BB962C8B-B14F-4D97-AF65-F5344CB8AC3E}">
        <p14:creationId xmlns:p14="http://schemas.microsoft.com/office/powerpoint/2010/main" val="379307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Customer Segmentation</a:t>
            </a:r>
          </a:p>
        </p:txBody>
      </p:sp>
      <p:sp>
        <p:nvSpPr>
          <p:cNvPr id="15" name="TextBox 14">
            <a:extLst>
              <a:ext uri="{FF2B5EF4-FFF2-40B4-BE49-F238E27FC236}">
                <a16:creationId xmlns:a16="http://schemas.microsoft.com/office/drawing/2014/main" id="{7985E3FA-16D7-0E3F-C200-A9800C98812A}"/>
              </a:ext>
            </a:extLst>
          </p:cNvPr>
          <p:cNvSpPr txBox="1"/>
          <p:nvPr/>
        </p:nvSpPr>
        <p:spPr>
          <a:xfrm>
            <a:off x="6102418" y="1729910"/>
            <a:ext cx="4739197"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visual shows a strong correlation between frequency and recency, with most customers having a high frequency of purchases occurring recently. This suggests a highly engaged customer base that returns to make purchases frequently over a short period.</a:t>
            </a:r>
            <a:endParaRPr lang="en-US" sz="1200" dirty="0"/>
          </a:p>
        </p:txBody>
      </p:sp>
      <p:pic>
        <p:nvPicPr>
          <p:cNvPr id="3" name="Picture 2" descr="A screen shot of a graph&#10;&#10;Description automatically generated">
            <a:extLst>
              <a:ext uri="{FF2B5EF4-FFF2-40B4-BE49-F238E27FC236}">
                <a16:creationId xmlns:a16="http://schemas.microsoft.com/office/drawing/2014/main" id="{289F1648-B586-DFBC-B806-B56F32C91AE6}"/>
              </a:ext>
            </a:extLst>
          </p:cNvPr>
          <p:cNvPicPr>
            <a:picLocks noChangeAspect="1"/>
          </p:cNvPicPr>
          <p:nvPr/>
        </p:nvPicPr>
        <p:blipFill>
          <a:blip r:embed="rId2"/>
          <a:stretch>
            <a:fillRect/>
          </a:stretch>
        </p:blipFill>
        <p:spPr>
          <a:xfrm>
            <a:off x="398689" y="4062488"/>
            <a:ext cx="4210050" cy="2095500"/>
          </a:xfrm>
          <a:prstGeom prst="rect">
            <a:avLst/>
          </a:prstGeom>
        </p:spPr>
      </p:pic>
      <p:pic>
        <p:nvPicPr>
          <p:cNvPr id="4" name="Picture 3" descr="A graph showing the difference between monetary and recency&#10;&#10;Description automatically generated">
            <a:extLst>
              <a:ext uri="{FF2B5EF4-FFF2-40B4-BE49-F238E27FC236}">
                <a16:creationId xmlns:a16="http://schemas.microsoft.com/office/drawing/2014/main" id="{E6BAFC04-B85C-89F8-C42A-8980863F3831}"/>
              </a:ext>
            </a:extLst>
          </p:cNvPr>
          <p:cNvPicPr>
            <a:picLocks noChangeAspect="1"/>
          </p:cNvPicPr>
          <p:nvPr/>
        </p:nvPicPr>
        <p:blipFill>
          <a:blip r:embed="rId3"/>
          <a:stretch>
            <a:fillRect/>
          </a:stretch>
        </p:blipFill>
        <p:spPr>
          <a:xfrm>
            <a:off x="274713" y="1846036"/>
            <a:ext cx="4457700" cy="2057400"/>
          </a:xfrm>
          <a:prstGeom prst="rect">
            <a:avLst/>
          </a:prstGeom>
        </p:spPr>
      </p:pic>
      <p:sp>
        <p:nvSpPr>
          <p:cNvPr id="6" name="TextBox 5">
            <a:extLst>
              <a:ext uri="{FF2B5EF4-FFF2-40B4-BE49-F238E27FC236}">
                <a16:creationId xmlns:a16="http://schemas.microsoft.com/office/drawing/2014/main" id="{199E2D7B-824E-C95E-7135-5DDBC2C2A4C7}"/>
              </a:ext>
            </a:extLst>
          </p:cNvPr>
          <p:cNvSpPr txBox="1"/>
          <p:nvPr/>
        </p:nvSpPr>
        <p:spPr>
          <a:xfrm>
            <a:off x="6102419" y="4203500"/>
            <a:ext cx="4739197"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we observe that customers who spent more recently tend to have higher monetary values. However, there is greater variation in the monetary value, indicating that some customers spend significantly more than others, regardless of when their last purchase was made. This suggests the potential for targeted strategies focusing on both high-frequency and high-value customers</a:t>
            </a:r>
            <a:endParaRPr lang="en-US" sz="1200" dirty="0"/>
          </a:p>
        </p:txBody>
      </p:sp>
      <p:sp>
        <p:nvSpPr>
          <p:cNvPr id="5" name="Slide Number Placeholder 4">
            <a:extLst>
              <a:ext uri="{FF2B5EF4-FFF2-40B4-BE49-F238E27FC236}">
                <a16:creationId xmlns:a16="http://schemas.microsoft.com/office/drawing/2014/main" id="{3DF5C904-2D9E-167E-00C0-8DEDA73E864A}"/>
              </a:ext>
            </a:extLst>
          </p:cNvPr>
          <p:cNvSpPr>
            <a:spLocks noGrp="1"/>
          </p:cNvSpPr>
          <p:nvPr>
            <p:ph type="sldNum" sz="quarter" idx="12"/>
          </p:nvPr>
        </p:nvSpPr>
        <p:spPr/>
        <p:txBody>
          <a:bodyPr/>
          <a:lstStyle/>
          <a:p>
            <a:fld id="{51845F5A-061D-4825-9AE9-D7794091C6CF}" type="slidenum">
              <a:rPr lang="en-US" smtClean="0"/>
              <a:t>11</a:t>
            </a:fld>
            <a:endParaRPr lang="en-US"/>
          </a:p>
        </p:txBody>
      </p:sp>
    </p:spTree>
    <p:extLst>
      <p:ext uri="{BB962C8B-B14F-4D97-AF65-F5344CB8AC3E}">
        <p14:creationId xmlns:p14="http://schemas.microsoft.com/office/powerpoint/2010/main" val="12020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Customer Segmentation</a:t>
            </a:r>
          </a:p>
        </p:txBody>
      </p:sp>
      <p:sp>
        <p:nvSpPr>
          <p:cNvPr id="6" name="TextBox 5">
            <a:extLst>
              <a:ext uri="{FF2B5EF4-FFF2-40B4-BE49-F238E27FC236}">
                <a16:creationId xmlns:a16="http://schemas.microsoft.com/office/drawing/2014/main" id="{199E2D7B-824E-C95E-7135-5DDBC2C2A4C7}"/>
              </a:ext>
            </a:extLst>
          </p:cNvPr>
          <p:cNvSpPr txBox="1"/>
          <p:nvPr/>
        </p:nvSpPr>
        <p:spPr>
          <a:xfrm>
            <a:off x="1094989" y="4505881"/>
            <a:ext cx="8653773"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eaLnBrk="0" fontAlgn="base" hangingPunct="0">
              <a:lnSpc>
                <a:spcPct val="150000"/>
              </a:lnSpc>
              <a:spcBef>
                <a:spcPct val="0"/>
              </a:spcBef>
              <a:spcAft>
                <a:spcPct val="0"/>
              </a:spcAft>
            </a:pPr>
            <a:r>
              <a:rPr lang="en-US" altLang="en-US" sz="1200" b="1" dirty="0"/>
              <a:t>Recent High Spenders</a:t>
            </a:r>
            <a:r>
              <a:rPr lang="en-US" altLang="en-US" sz="1200" dirty="0"/>
              <a:t> (Large Yellow Block) and </a:t>
            </a:r>
            <a:r>
              <a:rPr lang="en-US" altLang="en-US" sz="1200" b="1" dirty="0"/>
              <a:t>Best Customers</a:t>
            </a:r>
            <a:r>
              <a:rPr lang="en-US" altLang="en-US" sz="1200" dirty="0"/>
              <a:t> (Large Green Block) are the core revenue drivers. Any strategy must prioritize retaining these customers.</a:t>
            </a:r>
          </a:p>
          <a:p>
            <a:pPr lvl="0" eaLnBrk="0" fontAlgn="base" hangingPunct="0">
              <a:lnSpc>
                <a:spcPct val="150000"/>
              </a:lnSpc>
              <a:spcBef>
                <a:spcPct val="0"/>
              </a:spcBef>
              <a:spcAft>
                <a:spcPct val="0"/>
              </a:spcAft>
            </a:pPr>
            <a:r>
              <a:rPr lang="en-US" altLang="en-US" sz="1200" dirty="0"/>
              <a:t>The existence of </a:t>
            </a:r>
            <a:r>
              <a:rPr lang="en-US" altLang="en-US" sz="1200" b="1" dirty="0"/>
              <a:t>At Risk High Spenders</a:t>
            </a:r>
            <a:r>
              <a:rPr lang="en-US" altLang="en-US" sz="1200" dirty="0"/>
              <a:t> (Large Red Block) indicates a significant group that has spent heavily but is showing signs of reduced engagement (lower recency/frequency). Losing this segment would result in the highest and most immediate financial loss, making them a top priority for win-back campaigns.</a:t>
            </a:r>
          </a:p>
        </p:txBody>
      </p:sp>
      <p:pic>
        <p:nvPicPr>
          <p:cNvPr id="7" name="Picture 6" descr="A screen shot of a computer&#10;&#10;Description automatically generated">
            <a:extLst>
              <a:ext uri="{FF2B5EF4-FFF2-40B4-BE49-F238E27FC236}">
                <a16:creationId xmlns:a16="http://schemas.microsoft.com/office/drawing/2014/main" id="{41EC5171-B692-0F54-2427-98BCE8377D83}"/>
              </a:ext>
            </a:extLst>
          </p:cNvPr>
          <p:cNvPicPr>
            <a:picLocks noChangeAspect="1"/>
          </p:cNvPicPr>
          <p:nvPr/>
        </p:nvPicPr>
        <p:blipFill>
          <a:blip r:embed="rId2"/>
          <a:stretch>
            <a:fillRect/>
          </a:stretch>
        </p:blipFill>
        <p:spPr>
          <a:xfrm>
            <a:off x="1028097" y="1501887"/>
            <a:ext cx="8720666" cy="2693084"/>
          </a:xfrm>
          <a:prstGeom prst="rect">
            <a:avLst/>
          </a:prstGeom>
        </p:spPr>
      </p:pic>
      <p:sp>
        <p:nvSpPr>
          <p:cNvPr id="3" name="Slide Number Placeholder 2">
            <a:extLst>
              <a:ext uri="{FF2B5EF4-FFF2-40B4-BE49-F238E27FC236}">
                <a16:creationId xmlns:a16="http://schemas.microsoft.com/office/drawing/2014/main" id="{B669FB46-75FE-5CC3-ED6E-D35BDB1E8C82}"/>
              </a:ext>
            </a:extLst>
          </p:cNvPr>
          <p:cNvSpPr>
            <a:spLocks noGrp="1"/>
          </p:cNvSpPr>
          <p:nvPr>
            <p:ph type="sldNum" sz="quarter" idx="12"/>
          </p:nvPr>
        </p:nvSpPr>
        <p:spPr/>
        <p:txBody>
          <a:bodyPr/>
          <a:lstStyle/>
          <a:p>
            <a:fld id="{51845F5A-061D-4825-9AE9-D7794091C6CF}" type="slidenum">
              <a:rPr lang="en-US" smtClean="0"/>
              <a:t>12</a:t>
            </a:fld>
            <a:endParaRPr lang="en-US"/>
          </a:p>
        </p:txBody>
      </p:sp>
    </p:spTree>
    <p:extLst>
      <p:ext uri="{BB962C8B-B14F-4D97-AF65-F5344CB8AC3E}">
        <p14:creationId xmlns:p14="http://schemas.microsoft.com/office/powerpoint/2010/main" val="37507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Customer Lifetime Value</a:t>
            </a:r>
          </a:p>
        </p:txBody>
      </p:sp>
      <p:sp>
        <p:nvSpPr>
          <p:cNvPr id="15" name="TextBox 14">
            <a:extLst>
              <a:ext uri="{FF2B5EF4-FFF2-40B4-BE49-F238E27FC236}">
                <a16:creationId xmlns:a16="http://schemas.microsoft.com/office/drawing/2014/main" id="{7985E3FA-16D7-0E3F-C200-A9800C98812A}"/>
              </a:ext>
            </a:extLst>
          </p:cNvPr>
          <p:cNvSpPr txBox="1"/>
          <p:nvPr/>
        </p:nvSpPr>
        <p:spPr>
          <a:xfrm>
            <a:off x="7945952" y="4276071"/>
            <a:ext cx="3113771"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chart reveals that Hajj is the most valuable customer, contributing a significant $70.96, followed by Cunningham and Reggie with $70.00 and $59.70, respectively.</a:t>
            </a:r>
          </a:p>
        </p:txBody>
      </p:sp>
      <p:pic>
        <p:nvPicPr>
          <p:cNvPr id="4" name="Picture 3" descr="A screenshot of a graph&#10;&#10;Description automatically generated">
            <a:extLst>
              <a:ext uri="{FF2B5EF4-FFF2-40B4-BE49-F238E27FC236}">
                <a16:creationId xmlns:a16="http://schemas.microsoft.com/office/drawing/2014/main" id="{0BF54359-FC78-6B8C-FE66-1738EF1A2346}"/>
              </a:ext>
            </a:extLst>
          </p:cNvPr>
          <p:cNvPicPr>
            <a:picLocks noChangeAspect="1"/>
          </p:cNvPicPr>
          <p:nvPr/>
        </p:nvPicPr>
        <p:blipFill>
          <a:blip r:embed="rId2"/>
          <a:stretch>
            <a:fillRect/>
          </a:stretch>
        </p:blipFill>
        <p:spPr>
          <a:xfrm>
            <a:off x="1170215" y="4065310"/>
            <a:ext cx="6096000" cy="2241612"/>
          </a:xfrm>
          <a:prstGeom prst="rect">
            <a:avLst/>
          </a:prstGeom>
        </p:spPr>
      </p:pic>
      <p:pic>
        <p:nvPicPr>
          <p:cNvPr id="5" name="Picture 4" descr="A red and white sign with white text&#10;&#10;Description automatically generated">
            <a:extLst>
              <a:ext uri="{FF2B5EF4-FFF2-40B4-BE49-F238E27FC236}">
                <a16:creationId xmlns:a16="http://schemas.microsoft.com/office/drawing/2014/main" id="{BCFCEE66-028A-C6D6-943D-F4BF758E4842}"/>
              </a:ext>
            </a:extLst>
          </p:cNvPr>
          <p:cNvPicPr>
            <a:picLocks noChangeAspect="1"/>
          </p:cNvPicPr>
          <p:nvPr/>
        </p:nvPicPr>
        <p:blipFill>
          <a:blip r:embed="rId3"/>
          <a:stretch>
            <a:fillRect/>
          </a:stretch>
        </p:blipFill>
        <p:spPr>
          <a:xfrm>
            <a:off x="8348436" y="1546981"/>
            <a:ext cx="2171700" cy="1066800"/>
          </a:xfrm>
          <a:prstGeom prst="rect">
            <a:avLst/>
          </a:prstGeom>
        </p:spPr>
      </p:pic>
      <p:pic>
        <p:nvPicPr>
          <p:cNvPr id="6" name="Picture 5" descr="A red and black sign with white text&#10;&#10;Description automatically generated">
            <a:extLst>
              <a:ext uri="{FF2B5EF4-FFF2-40B4-BE49-F238E27FC236}">
                <a16:creationId xmlns:a16="http://schemas.microsoft.com/office/drawing/2014/main" id="{FD49A92C-A8F2-F2C2-1764-BDBBB448EC7D}"/>
              </a:ext>
            </a:extLst>
          </p:cNvPr>
          <p:cNvPicPr>
            <a:picLocks noChangeAspect="1"/>
          </p:cNvPicPr>
          <p:nvPr/>
        </p:nvPicPr>
        <p:blipFill>
          <a:blip r:embed="rId4"/>
          <a:stretch>
            <a:fillRect/>
          </a:stretch>
        </p:blipFill>
        <p:spPr>
          <a:xfrm>
            <a:off x="4759174" y="1546981"/>
            <a:ext cx="2200275" cy="1114425"/>
          </a:xfrm>
          <a:prstGeom prst="rect">
            <a:avLst/>
          </a:prstGeom>
        </p:spPr>
      </p:pic>
      <p:pic>
        <p:nvPicPr>
          <p:cNvPr id="7" name="Picture 6" descr="A red and white sign with white text&#10;&#10;Description automatically generated">
            <a:extLst>
              <a:ext uri="{FF2B5EF4-FFF2-40B4-BE49-F238E27FC236}">
                <a16:creationId xmlns:a16="http://schemas.microsoft.com/office/drawing/2014/main" id="{6B43B75C-3663-C1FD-BFAB-F6E57016D1F0}"/>
              </a:ext>
            </a:extLst>
          </p:cNvPr>
          <p:cNvPicPr>
            <a:picLocks noChangeAspect="1"/>
          </p:cNvPicPr>
          <p:nvPr/>
        </p:nvPicPr>
        <p:blipFill>
          <a:blip r:embed="rId5"/>
          <a:stretch>
            <a:fillRect/>
          </a:stretch>
        </p:blipFill>
        <p:spPr>
          <a:xfrm>
            <a:off x="1169912" y="1546981"/>
            <a:ext cx="2209800" cy="1152525"/>
          </a:xfrm>
          <a:prstGeom prst="rect">
            <a:avLst/>
          </a:prstGeom>
        </p:spPr>
      </p:pic>
      <p:sp>
        <p:nvSpPr>
          <p:cNvPr id="8" name="TextBox 7">
            <a:extLst>
              <a:ext uri="{FF2B5EF4-FFF2-40B4-BE49-F238E27FC236}">
                <a16:creationId xmlns:a16="http://schemas.microsoft.com/office/drawing/2014/main" id="{994B4E64-7ECA-DFBD-974D-57FAB178DE14}"/>
              </a:ext>
            </a:extLst>
          </p:cNvPr>
          <p:cNvSpPr txBox="1"/>
          <p:nvPr/>
        </p:nvSpPr>
        <p:spPr>
          <a:xfrm>
            <a:off x="1300607" y="2800451"/>
            <a:ext cx="2917608" cy="11652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On average, each transaction is worth $1.70, emphasizing that customers make relatively small but frequent purchases</a:t>
            </a:r>
            <a:endParaRPr lang="en-US" sz="1200" dirty="0"/>
          </a:p>
        </p:txBody>
      </p:sp>
      <p:sp>
        <p:nvSpPr>
          <p:cNvPr id="9" name="TextBox 8">
            <a:extLst>
              <a:ext uri="{FF2B5EF4-FFF2-40B4-BE49-F238E27FC236}">
                <a16:creationId xmlns:a16="http://schemas.microsoft.com/office/drawing/2014/main" id="{948E6FA3-3947-0DEB-3D3A-1C63C0CCAB48}"/>
              </a:ext>
            </a:extLst>
          </p:cNvPr>
          <p:cNvSpPr txBox="1"/>
          <p:nvPr/>
        </p:nvSpPr>
        <p:spPr>
          <a:xfrm>
            <a:off x="4760395" y="2731178"/>
            <a:ext cx="3416371"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Customers typically stay engaged with the business for approximately 1,404 days (around 4 years). This long customer lifecycle suggests that customers are loyal and tend to return for repeat purchases</a:t>
            </a:r>
            <a:endParaRPr lang="en-US" sz="1200" dirty="0"/>
          </a:p>
        </p:txBody>
      </p:sp>
      <p:sp>
        <p:nvSpPr>
          <p:cNvPr id="10" name="TextBox 9">
            <a:extLst>
              <a:ext uri="{FF2B5EF4-FFF2-40B4-BE49-F238E27FC236}">
                <a16:creationId xmlns:a16="http://schemas.microsoft.com/office/drawing/2014/main" id="{9DB904D1-0D88-3F24-AF78-B926AE26CA0A}"/>
              </a:ext>
            </a:extLst>
          </p:cNvPr>
          <p:cNvSpPr txBox="1"/>
          <p:nvPr/>
        </p:nvSpPr>
        <p:spPr>
          <a:xfrm>
            <a:off x="8497273" y="2800450"/>
            <a:ext cx="2917608" cy="6112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on average, each customer generates $11.84 in revenue</a:t>
            </a:r>
            <a:endParaRPr lang="en-US" sz="1200" dirty="0"/>
          </a:p>
        </p:txBody>
      </p:sp>
      <p:pic>
        <p:nvPicPr>
          <p:cNvPr id="11" name="Picture 10" descr="A red alarm clock with bells&#10;&#10;Description automatically generated">
            <a:extLst>
              <a:ext uri="{FF2B5EF4-FFF2-40B4-BE49-F238E27FC236}">
                <a16:creationId xmlns:a16="http://schemas.microsoft.com/office/drawing/2014/main" id="{9A9E197A-7532-8721-1EC2-DC78D6515AB6}"/>
              </a:ext>
            </a:extLst>
          </p:cNvPr>
          <p:cNvPicPr>
            <a:picLocks noChangeAspect="1"/>
          </p:cNvPicPr>
          <p:nvPr/>
        </p:nvPicPr>
        <p:blipFill>
          <a:blip r:embed="rId6"/>
          <a:stretch>
            <a:fillRect/>
          </a:stretch>
        </p:blipFill>
        <p:spPr>
          <a:xfrm>
            <a:off x="7909943" y="59906"/>
            <a:ext cx="1521126" cy="1477993"/>
          </a:xfrm>
          <a:prstGeom prst="rect">
            <a:avLst/>
          </a:prstGeom>
        </p:spPr>
      </p:pic>
      <p:sp>
        <p:nvSpPr>
          <p:cNvPr id="12" name="Slide Number Placeholder 11">
            <a:extLst>
              <a:ext uri="{FF2B5EF4-FFF2-40B4-BE49-F238E27FC236}">
                <a16:creationId xmlns:a16="http://schemas.microsoft.com/office/drawing/2014/main" id="{B34EFB18-DBDA-0EAD-F791-EAA8E7F74C9A}"/>
              </a:ext>
            </a:extLst>
          </p:cNvPr>
          <p:cNvSpPr>
            <a:spLocks noGrp="1"/>
          </p:cNvSpPr>
          <p:nvPr>
            <p:ph type="sldNum" sz="quarter" idx="12"/>
          </p:nvPr>
        </p:nvSpPr>
        <p:spPr/>
        <p:txBody>
          <a:bodyPr/>
          <a:lstStyle/>
          <a:p>
            <a:fld id="{51845F5A-061D-4825-9AE9-D7794091C6CF}" type="slidenum">
              <a:rPr lang="en-US" smtClean="0"/>
              <a:t>13</a:t>
            </a:fld>
            <a:endParaRPr lang="en-US"/>
          </a:p>
        </p:txBody>
      </p:sp>
    </p:spTree>
    <p:extLst>
      <p:ext uri="{BB962C8B-B14F-4D97-AF65-F5344CB8AC3E}">
        <p14:creationId xmlns:p14="http://schemas.microsoft.com/office/powerpoint/2010/main" val="5367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Customer Lifetime Value</a:t>
            </a:r>
          </a:p>
        </p:txBody>
      </p:sp>
      <p:sp>
        <p:nvSpPr>
          <p:cNvPr id="15" name="TextBox 14">
            <a:extLst>
              <a:ext uri="{FF2B5EF4-FFF2-40B4-BE49-F238E27FC236}">
                <a16:creationId xmlns:a16="http://schemas.microsoft.com/office/drawing/2014/main" id="{7985E3FA-16D7-0E3F-C200-A9800C98812A}"/>
              </a:ext>
            </a:extLst>
          </p:cNvPr>
          <p:cNvSpPr txBox="1"/>
          <p:nvPr/>
        </p:nvSpPr>
        <p:spPr>
          <a:xfrm>
            <a:off x="520096" y="4244578"/>
            <a:ext cx="8617214"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eaLnBrk="0" fontAlgn="base" hangingPunct="0">
              <a:lnSpc>
                <a:spcPct val="150000"/>
              </a:lnSpc>
              <a:spcBef>
                <a:spcPct val="0"/>
              </a:spcBef>
              <a:spcAft>
                <a:spcPct val="0"/>
              </a:spcAft>
              <a:buFontTx/>
              <a:buChar char="•"/>
            </a:pPr>
            <a:r>
              <a:rPr lang="en-US" altLang="en-US" sz="1200" b="1" dirty="0"/>
              <a:t>Top CLV Drivers:</a:t>
            </a:r>
            <a:r>
              <a:rPr lang="en-US" altLang="en-US" sz="1200" dirty="0"/>
              <a:t> The top few customers—</a:t>
            </a:r>
            <a:r>
              <a:rPr lang="en-US" altLang="en-US" sz="1200" b="1" dirty="0"/>
              <a:t>Helena Holy</a:t>
            </a:r>
            <a:r>
              <a:rPr lang="en-US" altLang="en-US" sz="1200" dirty="0"/>
              <a:t> ($104.30), </a:t>
            </a:r>
            <a:r>
              <a:rPr lang="en-US" altLang="en-US" sz="1200" b="1" dirty="0"/>
              <a:t>Richard Cunningham</a:t>
            </a:r>
            <a:r>
              <a:rPr lang="en-US" altLang="en-US" sz="1200" dirty="0"/>
              <a:t> ($100.00), and </a:t>
            </a:r>
            <a:r>
              <a:rPr lang="en-US" altLang="en-US" sz="1200" b="1" dirty="0"/>
              <a:t>Luis Rojas</a:t>
            </a:r>
            <a:r>
              <a:rPr lang="en-US" altLang="en-US" sz="1200" dirty="0"/>
              <a:t> ($97.98)—have the highest individual Customer Lifetime Value. These customers are disproportionately important to the business's long-term health.</a:t>
            </a:r>
          </a:p>
          <a:p>
            <a:pPr lvl="0" eaLnBrk="0" fontAlgn="base" hangingPunct="0">
              <a:lnSpc>
                <a:spcPct val="150000"/>
              </a:lnSpc>
              <a:spcBef>
                <a:spcPct val="0"/>
              </a:spcBef>
              <a:spcAft>
                <a:spcPct val="0"/>
              </a:spcAft>
              <a:buFontTx/>
              <a:buChar char="•"/>
            </a:pPr>
            <a:r>
              <a:rPr lang="en-US" altLang="en-US" sz="1200" b="1" dirty="0"/>
              <a:t>Consistent Frequency:</a:t>
            </a:r>
            <a:r>
              <a:rPr lang="en-US" altLang="en-US" sz="1200" dirty="0"/>
              <a:t> Nearly all of the top-ranked customers have a consistent </a:t>
            </a:r>
            <a:r>
              <a:rPr lang="en-US" altLang="en-US" sz="1200" b="1" dirty="0" err="1"/>
              <a:t>Purchase_Frequency</a:t>
            </a:r>
            <a:r>
              <a:rPr lang="en-US" altLang="en-US" sz="1200" dirty="0"/>
              <a:t> of </a:t>
            </a:r>
            <a:r>
              <a:rPr lang="en-US" altLang="en-US" sz="1200" b="1" dirty="0"/>
              <a:t>7</a:t>
            </a:r>
            <a:r>
              <a:rPr lang="en-US" altLang="en-US" sz="1200" dirty="0"/>
              <a:t>. This is a strong indicator that repeat business is the primary driver of high CLV</a:t>
            </a:r>
          </a:p>
        </p:txBody>
      </p:sp>
      <p:pic>
        <p:nvPicPr>
          <p:cNvPr id="3" name="Picture 2" descr="A screenshot of a computer screen&#10;&#10;Description automatically generated">
            <a:extLst>
              <a:ext uri="{FF2B5EF4-FFF2-40B4-BE49-F238E27FC236}">
                <a16:creationId xmlns:a16="http://schemas.microsoft.com/office/drawing/2014/main" id="{FCC59267-4DBB-5FD3-DA7B-73455E79F026}"/>
              </a:ext>
            </a:extLst>
          </p:cNvPr>
          <p:cNvPicPr>
            <a:picLocks noChangeAspect="1"/>
          </p:cNvPicPr>
          <p:nvPr/>
        </p:nvPicPr>
        <p:blipFill>
          <a:blip r:embed="rId2"/>
          <a:stretch>
            <a:fillRect/>
          </a:stretch>
        </p:blipFill>
        <p:spPr>
          <a:xfrm>
            <a:off x="520096" y="1492047"/>
            <a:ext cx="6096000" cy="2616000"/>
          </a:xfrm>
          <a:prstGeom prst="rect">
            <a:avLst/>
          </a:prstGeom>
        </p:spPr>
      </p:pic>
      <p:pic>
        <p:nvPicPr>
          <p:cNvPr id="5" name="Picture 4" descr="A red alarm clock with bells&#10;&#10;Description automatically generated">
            <a:extLst>
              <a:ext uri="{FF2B5EF4-FFF2-40B4-BE49-F238E27FC236}">
                <a16:creationId xmlns:a16="http://schemas.microsoft.com/office/drawing/2014/main" id="{7398D6FC-5A65-A24F-954F-6CC3E25F8FDF}"/>
              </a:ext>
            </a:extLst>
          </p:cNvPr>
          <p:cNvPicPr>
            <a:picLocks noChangeAspect="1"/>
          </p:cNvPicPr>
          <p:nvPr/>
        </p:nvPicPr>
        <p:blipFill>
          <a:blip r:embed="rId3"/>
          <a:stretch>
            <a:fillRect/>
          </a:stretch>
        </p:blipFill>
        <p:spPr>
          <a:xfrm>
            <a:off x="7909943" y="59906"/>
            <a:ext cx="1521126" cy="1477993"/>
          </a:xfrm>
          <a:prstGeom prst="rect">
            <a:avLst/>
          </a:prstGeom>
        </p:spPr>
      </p:pic>
      <p:sp>
        <p:nvSpPr>
          <p:cNvPr id="6" name="Slide Number Placeholder 5">
            <a:extLst>
              <a:ext uri="{FF2B5EF4-FFF2-40B4-BE49-F238E27FC236}">
                <a16:creationId xmlns:a16="http://schemas.microsoft.com/office/drawing/2014/main" id="{BEE99DC1-AA8F-C3C2-9629-8BC9F634AF28}"/>
              </a:ext>
            </a:extLst>
          </p:cNvPr>
          <p:cNvSpPr>
            <a:spLocks noGrp="1"/>
          </p:cNvSpPr>
          <p:nvPr>
            <p:ph type="sldNum" sz="quarter" idx="12"/>
          </p:nvPr>
        </p:nvSpPr>
        <p:spPr/>
        <p:txBody>
          <a:bodyPr/>
          <a:lstStyle/>
          <a:p>
            <a:fld id="{51845F5A-061D-4825-9AE9-D7794091C6CF}" type="slidenum">
              <a:rPr lang="en-US" smtClean="0"/>
              <a:t>14</a:t>
            </a:fld>
            <a:endParaRPr lang="en-US"/>
          </a:p>
        </p:txBody>
      </p:sp>
    </p:spTree>
    <p:extLst>
      <p:ext uri="{BB962C8B-B14F-4D97-AF65-F5344CB8AC3E}">
        <p14:creationId xmlns:p14="http://schemas.microsoft.com/office/powerpoint/2010/main" val="363913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hopping cart full of hearts&#10;&#10;Description automatically generated">
            <a:extLst>
              <a:ext uri="{FF2B5EF4-FFF2-40B4-BE49-F238E27FC236}">
                <a16:creationId xmlns:a16="http://schemas.microsoft.com/office/drawing/2014/main" id="{9934DB80-21D8-2534-8714-067017CD29D3}"/>
              </a:ext>
            </a:extLst>
          </p:cNvPr>
          <p:cNvPicPr>
            <a:picLocks noChangeAspect="1"/>
          </p:cNvPicPr>
          <p:nvPr/>
        </p:nvPicPr>
        <p:blipFill>
          <a:blip r:embed="rId2"/>
          <a:stretch>
            <a:fillRect/>
          </a:stretch>
        </p:blipFill>
        <p:spPr>
          <a:xfrm>
            <a:off x="3817" y="-2721"/>
            <a:ext cx="4537151" cy="6849835"/>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198664" y="664482"/>
            <a:ext cx="3888922" cy="1352777"/>
          </a:xfrm>
        </p:spPr>
        <p:txBody>
          <a:bodyPr/>
          <a:lstStyle/>
          <a:p>
            <a:r>
              <a:rPr lang="en-US" dirty="0"/>
              <a:t>Market Basket</a:t>
            </a:r>
          </a:p>
        </p:txBody>
      </p:sp>
      <p:sp>
        <p:nvSpPr>
          <p:cNvPr id="15" name="TextBox 14">
            <a:extLst>
              <a:ext uri="{FF2B5EF4-FFF2-40B4-BE49-F238E27FC236}">
                <a16:creationId xmlns:a16="http://schemas.microsoft.com/office/drawing/2014/main" id="{7985E3FA-16D7-0E3F-C200-A9800C98812A}"/>
              </a:ext>
            </a:extLst>
          </p:cNvPr>
          <p:cNvSpPr txBox="1"/>
          <p:nvPr/>
        </p:nvSpPr>
        <p:spPr>
          <a:xfrm>
            <a:off x="8870112" y="611818"/>
            <a:ext cx="2701104" cy="2550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Market Basket Analysis shows a strong pairing between </a:t>
            </a:r>
            <a:r>
              <a:rPr lang="en-US" sz="1200" b="1" dirty="0">
                <a:ea typeface="+mn-lt"/>
                <a:cs typeface="+mn-lt"/>
              </a:rPr>
              <a:t>Heroes Season 1</a:t>
            </a:r>
            <a:r>
              <a:rPr lang="en-US" sz="1200" dirty="0">
                <a:ea typeface="+mn-lt"/>
                <a:cs typeface="+mn-lt"/>
              </a:rPr>
              <a:t> and </a:t>
            </a:r>
            <a:r>
              <a:rPr lang="en-US" sz="1200" b="1" dirty="0">
                <a:ea typeface="+mn-lt"/>
                <a:cs typeface="+mn-lt"/>
              </a:rPr>
              <a:t>Battlestar Galactica Season 3</a:t>
            </a:r>
            <a:r>
              <a:rPr lang="en-US" sz="1200" dirty="0">
                <a:ea typeface="+mn-lt"/>
                <a:cs typeface="+mn-lt"/>
              </a:rPr>
              <a:t>, with a purchase frequency of </a:t>
            </a:r>
            <a:r>
              <a:rPr lang="en-US" sz="1200" b="1" dirty="0">
                <a:ea typeface="+mn-lt"/>
                <a:cs typeface="+mn-lt"/>
              </a:rPr>
              <a:t>24</a:t>
            </a:r>
            <a:r>
              <a:rPr lang="en-US" sz="1200" dirty="0">
                <a:ea typeface="+mn-lt"/>
                <a:cs typeface="+mn-lt"/>
              </a:rPr>
              <a:t>. While this is the most frequent combination, it is limited to this specific pairing without broader purchase influence.</a:t>
            </a:r>
            <a:endParaRPr lang="en-US" sz="1200" dirty="0"/>
          </a:p>
        </p:txBody>
      </p:sp>
      <p:pic>
        <p:nvPicPr>
          <p:cNvPr id="7" name="Picture 6" descr="A graph on a red background&#10;&#10;Description automatically generated">
            <a:extLst>
              <a:ext uri="{FF2B5EF4-FFF2-40B4-BE49-F238E27FC236}">
                <a16:creationId xmlns:a16="http://schemas.microsoft.com/office/drawing/2014/main" id="{83D5C71D-5612-C33B-FFF3-41AFBA77BC0E}"/>
              </a:ext>
            </a:extLst>
          </p:cNvPr>
          <p:cNvPicPr>
            <a:picLocks noChangeAspect="1"/>
          </p:cNvPicPr>
          <p:nvPr/>
        </p:nvPicPr>
        <p:blipFill>
          <a:blip r:embed="rId3"/>
          <a:stretch>
            <a:fillRect/>
          </a:stretch>
        </p:blipFill>
        <p:spPr>
          <a:xfrm>
            <a:off x="4547810" y="3784806"/>
            <a:ext cx="5080000" cy="2835316"/>
          </a:xfrm>
          <a:prstGeom prst="rect">
            <a:avLst/>
          </a:prstGeom>
        </p:spPr>
      </p:pic>
      <p:pic>
        <p:nvPicPr>
          <p:cNvPr id="9" name="Picture 8" descr="A screenshot of a music album&#10;&#10;Description automatically generated">
            <a:extLst>
              <a:ext uri="{FF2B5EF4-FFF2-40B4-BE49-F238E27FC236}">
                <a16:creationId xmlns:a16="http://schemas.microsoft.com/office/drawing/2014/main" id="{A85D8449-2326-171F-D633-DF34F102A570}"/>
              </a:ext>
            </a:extLst>
          </p:cNvPr>
          <p:cNvPicPr>
            <a:picLocks noChangeAspect="1"/>
          </p:cNvPicPr>
          <p:nvPr/>
        </p:nvPicPr>
        <p:blipFill>
          <a:blip r:embed="rId4"/>
          <a:stretch>
            <a:fillRect/>
          </a:stretch>
        </p:blipFill>
        <p:spPr>
          <a:xfrm>
            <a:off x="4629453" y="556890"/>
            <a:ext cx="3793618" cy="3219753"/>
          </a:xfrm>
          <a:prstGeom prst="rect">
            <a:avLst/>
          </a:prstGeom>
        </p:spPr>
      </p:pic>
      <p:sp>
        <p:nvSpPr>
          <p:cNvPr id="3" name="Slide Number Placeholder 2">
            <a:extLst>
              <a:ext uri="{FF2B5EF4-FFF2-40B4-BE49-F238E27FC236}">
                <a16:creationId xmlns:a16="http://schemas.microsoft.com/office/drawing/2014/main" id="{991987B0-F8D5-6E54-85DA-56D2DCF62D5B}"/>
              </a:ext>
            </a:extLst>
          </p:cNvPr>
          <p:cNvSpPr>
            <a:spLocks noGrp="1"/>
          </p:cNvSpPr>
          <p:nvPr>
            <p:ph type="sldNum" sz="quarter" idx="12"/>
          </p:nvPr>
        </p:nvSpPr>
        <p:spPr/>
        <p:txBody>
          <a:bodyPr/>
          <a:lstStyle/>
          <a:p>
            <a:fld id="{51845F5A-061D-4825-9AE9-D7794091C6CF}" type="slidenum">
              <a:rPr lang="en-US" smtClean="0"/>
              <a:t>15</a:t>
            </a:fld>
            <a:endParaRPr lang="en-US"/>
          </a:p>
        </p:txBody>
      </p:sp>
      <p:sp>
        <p:nvSpPr>
          <p:cNvPr id="4" name="TextBox 3">
            <a:extLst>
              <a:ext uri="{FF2B5EF4-FFF2-40B4-BE49-F238E27FC236}">
                <a16:creationId xmlns:a16="http://schemas.microsoft.com/office/drawing/2014/main" id="{0C1C5951-27E6-548E-4232-E363E50E71FB}"/>
              </a:ext>
            </a:extLst>
          </p:cNvPr>
          <p:cNvSpPr txBox="1"/>
          <p:nvPr/>
        </p:nvSpPr>
        <p:spPr>
          <a:xfrm>
            <a:off x="9622971" y="3679371"/>
            <a:ext cx="2166259" cy="28272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t>The chart shows the strength of the association with a </a:t>
            </a:r>
            <a:r>
              <a:rPr lang="en-US" sz="1200" b="1" dirty="0"/>
              <a:t>confidence level of 1.8</a:t>
            </a:r>
            <a:r>
              <a:rPr lang="en-US" sz="1200" dirty="0"/>
              <a:t> and a </a:t>
            </a:r>
            <a:r>
              <a:rPr lang="en-US" sz="1200" b="1" dirty="0"/>
              <a:t>lift of 3.4</a:t>
            </a:r>
            <a:r>
              <a:rPr lang="en-US" sz="1200" dirty="0"/>
              <a:t>, suggesting that customers who buy </a:t>
            </a:r>
            <a:r>
              <a:rPr lang="en-US" sz="1200" b="1" dirty="0"/>
              <a:t>Heroes Season 1</a:t>
            </a:r>
            <a:r>
              <a:rPr lang="en-US" sz="1200" dirty="0"/>
              <a:t> are more likely to purchase </a:t>
            </a:r>
            <a:r>
              <a:rPr lang="en-US" sz="1200" b="1" dirty="0"/>
              <a:t>Battlestar Galactica Season 3</a:t>
            </a:r>
            <a:r>
              <a:rPr lang="en-US" sz="1200" dirty="0"/>
              <a:t> as well.</a:t>
            </a:r>
          </a:p>
        </p:txBody>
      </p:sp>
    </p:spTree>
    <p:extLst>
      <p:ext uri="{BB962C8B-B14F-4D97-AF65-F5344CB8AC3E}">
        <p14:creationId xmlns:p14="http://schemas.microsoft.com/office/powerpoint/2010/main" val="309401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ppt_x"/>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hopping cart full of hearts&#10;&#10;Description automatically generated">
            <a:extLst>
              <a:ext uri="{FF2B5EF4-FFF2-40B4-BE49-F238E27FC236}">
                <a16:creationId xmlns:a16="http://schemas.microsoft.com/office/drawing/2014/main" id="{9934DB80-21D8-2534-8714-067017CD29D3}"/>
              </a:ext>
            </a:extLst>
          </p:cNvPr>
          <p:cNvPicPr>
            <a:picLocks noChangeAspect="1"/>
          </p:cNvPicPr>
          <p:nvPr/>
        </p:nvPicPr>
        <p:blipFill>
          <a:blip r:embed="rId2"/>
          <a:stretch>
            <a:fillRect/>
          </a:stretch>
        </p:blipFill>
        <p:spPr>
          <a:xfrm>
            <a:off x="3817" y="-2721"/>
            <a:ext cx="4537151" cy="6849835"/>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198664" y="664482"/>
            <a:ext cx="3888922" cy="1352777"/>
          </a:xfrm>
        </p:spPr>
        <p:txBody>
          <a:bodyPr/>
          <a:lstStyle/>
          <a:p>
            <a:r>
              <a:rPr lang="en-US" dirty="0"/>
              <a:t>Market Basket</a:t>
            </a:r>
          </a:p>
        </p:txBody>
      </p:sp>
      <p:pic>
        <p:nvPicPr>
          <p:cNvPr id="4" name="Picture 3" descr="A screenshot of a music album&#10;&#10;Description automatically generated">
            <a:extLst>
              <a:ext uri="{FF2B5EF4-FFF2-40B4-BE49-F238E27FC236}">
                <a16:creationId xmlns:a16="http://schemas.microsoft.com/office/drawing/2014/main" id="{FDDC9901-4005-4C16-264F-09E62273B6FC}"/>
              </a:ext>
            </a:extLst>
          </p:cNvPr>
          <p:cNvPicPr>
            <a:picLocks noChangeAspect="1"/>
          </p:cNvPicPr>
          <p:nvPr/>
        </p:nvPicPr>
        <p:blipFill>
          <a:blip r:embed="rId3"/>
          <a:stretch>
            <a:fillRect/>
          </a:stretch>
        </p:blipFill>
        <p:spPr>
          <a:xfrm>
            <a:off x="4544937" y="163512"/>
            <a:ext cx="3734708" cy="3099556"/>
          </a:xfrm>
          <a:prstGeom prst="rect">
            <a:avLst/>
          </a:prstGeom>
        </p:spPr>
      </p:pic>
      <p:pic>
        <p:nvPicPr>
          <p:cNvPr id="8" name="Picture 7">
            <a:extLst>
              <a:ext uri="{FF2B5EF4-FFF2-40B4-BE49-F238E27FC236}">
                <a16:creationId xmlns:a16="http://schemas.microsoft.com/office/drawing/2014/main" id="{F25F5E10-174D-D367-7A0A-A4026C8331AD}"/>
              </a:ext>
            </a:extLst>
          </p:cNvPr>
          <p:cNvPicPr>
            <a:picLocks noChangeAspect="1"/>
          </p:cNvPicPr>
          <p:nvPr/>
        </p:nvPicPr>
        <p:blipFill>
          <a:blip r:embed="rId4"/>
          <a:stretch>
            <a:fillRect/>
          </a:stretch>
        </p:blipFill>
        <p:spPr>
          <a:xfrm>
            <a:off x="4538889" y="3538084"/>
            <a:ext cx="4770363" cy="2779613"/>
          </a:xfrm>
          <a:prstGeom prst="rect">
            <a:avLst/>
          </a:prstGeom>
        </p:spPr>
      </p:pic>
      <p:sp>
        <p:nvSpPr>
          <p:cNvPr id="3" name="Slide Number Placeholder 2">
            <a:extLst>
              <a:ext uri="{FF2B5EF4-FFF2-40B4-BE49-F238E27FC236}">
                <a16:creationId xmlns:a16="http://schemas.microsoft.com/office/drawing/2014/main" id="{4E312D31-4AF1-44AF-46AC-674BC2101856}"/>
              </a:ext>
            </a:extLst>
          </p:cNvPr>
          <p:cNvSpPr>
            <a:spLocks noGrp="1"/>
          </p:cNvSpPr>
          <p:nvPr>
            <p:ph type="sldNum" sz="quarter" idx="12"/>
          </p:nvPr>
        </p:nvSpPr>
        <p:spPr/>
        <p:txBody>
          <a:bodyPr/>
          <a:lstStyle/>
          <a:p>
            <a:fld id="{51845F5A-061D-4825-9AE9-D7794091C6CF}" type="slidenum">
              <a:rPr lang="en-US" smtClean="0"/>
              <a:t>16</a:t>
            </a:fld>
            <a:endParaRPr lang="en-US"/>
          </a:p>
        </p:txBody>
      </p:sp>
      <p:sp>
        <p:nvSpPr>
          <p:cNvPr id="11" name="TextBox 10">
            <a:extLst>
              <a:ext uri="{FF2B5EF4-FFF2-40B4-BE49-F238E27FC236}">
                <a16:creationId xmlns:a16="http://schemas.microsoft.com/office/drawing/2014/main" id="{2D630439-93C7-03C5-A7AC-1DB22885AAC6}"/>
              </a:ext>
            </a:extLst>
          </p:cNvPr>
          <p:cNvSpPr txBox="1"/>
          <p:nvPr/>
        </p:nvSpPr>
        <p:spPr>
          <a:xfrm>
            <a:off x="9263743" y="424543"/>
            <a:ext cx="2743200" cy="50431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t>The Market Basket Analysis reveals that </a:t>
            </a:r>
            <a:r>
              <a:rPr lang="en-US" sz="1200" b="1" dirty="0"/>
              <a:t>Lost, Season 2</a:t>
            </a:r>
            <a:r>
              <a:rPr lang="en-US" sz="1200" dirty="0"/>
              <a:t> is a key album that leads to the purchase of several other albums. Most notably, it frequently results in the purchase of </a:t>
            </a:r>
            <a:r>
              <a:rPr lang="en-US" sz="1200" b="1" dirty="0"/>
              <a:t>Lost, Season 1</a:t>
            </a:r>
            <a:r>
              <a:rPr lang="en-US" sz="1200" dirty="0"/>
              <a:t> with a high confidence score of 4.0. Albums like </a:t>
            </a:r>
            <a:r>
              <a:rPr lang="en-US" sz="1200" b="1" dirty="0"/>
              <a:t>Achtung Baby</a:t>
            </a:r>
            <a:r>
              <a:rPr lang="en-US" sz="1200" dirty="0"/>
              <a:t> and </a:t>
            </a:r>
            <a:r>
              <a:rPr lang="en-US" sz="1200" b="1" dirty="0"/>
              <a:t>B-Sides 1980-1990</a:t>
            </a:r>
            <a:r>
              <a:rPr lang="en-US" sz="1200" dirty="0"/>
              <a:t> also follow, showing strong connections with </a:t>
            </a:r>
            <a:r>
              <a:rPr lang="en-US" sz="1200" b="1" dirty="0"/>
              <a:t>Lost, Season 2</a:t>
            </a:r>
            <a:r>
              <a:rPr lang="en-US" sz="1200" dirty="0"/>
              <a:t>, supported by high confidence scores (4.9 and 2.8 respectively). The modest support and lift values suggest that while the frequency of these pairings isn't extremely high, they consistently occur when </a:t>
            </a:r>
            <a:r>
              <a:rPr lang="en-US" sz="1200" b="1" dirty="0"/>
              <a:t>Lost, Season 2</a:t>
            </a:r>
            <a:r>
              <a:rPr lang="en-US" sz="1200" dirty="0"/>
              <a:t> is the antecedent.</a:t>
            </a:r>
          </a:p>
        </p:txBody>
      </p:sp>
    </p:spTree>
    <p:extLst>
      <p:ext uri="{BB962C8B-B14F-4D97-AF65-F5344CB8AC3E}">
        <p14:creationId xmlns:p14="http://schemas.microsoft.com/office/powerpoint/2010/main" val="140508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ppt_x"/>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hopping cart full of hearts&#10;&#10;Description automatically generated">
            <a:extLst>
              <a:ext uri="{FF2B5EF4-FFF2-40B4-BE49-F238E27FC236}">
                <a16:creationId xmlns:a16="http://schemas.microsoft.com/office/drawing/2014/main" id="{9934DB80-21D8-2534-8714-067017CD29D3}"/>
              </a:ext>
            </a:extLst>
          </p:cNvPr>
          <p:cNvPicPr>
            <a:picLocks noChangeAspect="1"/>
          </p:cNvPicPr>
          <p:nvPr/>
        </p:nvPicPr>
        <p:blipFill>
          <a:blip r:embed="rId2"/>
          <a:stretch>
            <a:fillRect/>
          </a:stretch>
        </p:blipFill>
        <p:spPr>
          <a:xfrm>
            <a:off x="3817" y="-2721"/>
            <a:ext cx="4537151" cy="6849835"/>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198664" y="664482"/>
            <a:ext cx="3888922" cy="1352777"/>
          </a:xfrm>
        </p:spPr>
        <p:txBody>
          <a:bodyPr/>
          <a:lstStyle/>
          <a:p>
            <a:r>
              <a:rPr lang="en-US" dirty="0"/>
              <a:t>Market Basket</a:t>
            </a:r>
          </a:p>
        </p:txBody>
      </p:sp>
      <p:pic>
        <p:nvPicPr>
          <p:cNvPr id="6" name="Picture 5" descr="A screenshot of a computer&#10;&#10;Description automatically generated">
            <a:extLst>
              <a:ext uri="{FF2B5EF4-FFF2-40B4-BE49-F238E27FC236}">
                <a16:creationId xmlns:a16="http://schemas.microsoft.com/office/drawing/2014/main" id="{C935A411-E7D1-3D17-8F1F-4C4DAC72C593}"/>
              </a:ext>
            </a:extLst>
          </p:cNvPr>
          <p:cNvPicPr>
            <a:picLocks noChangeAspect="1"/>
          </p:cNvPicPr>
          <p:nvPr/>
        </p:nvPicPr>
        <p:blipFill>
          <a:blip r:embed="rId3"/>
          <a:stretch>
            <a:fillRect/>
          </a:stretch>
        </p:blipFill>
        <p:spPr>
          <a:xfrm>
            <a:off x="4549245" y="186418"/>
            <a:ext cx="3640214" cy="3062212"/>
          </a:xfrm>
          <a:prstGeom prst="rect">
            <a:avLst/>
          </a:prstGeom>
        </p:spPr>
      </p:pic>
      <p:pic>
        <p:nvPicPr>
          <p:cNvPr id="9" name="Picture 8" descr="A graph with numbers and a red background&#10;&#10;Description automatically generated">
            <a:extLst>
              <a:ext uri="{FF2B5EF4-FFF2-40B4-BE49-F238E27FC236}">
                <a16:creationId xmlns:a16="http://schemas.microsoft.com/office/drawing/2014/main" id="{FA89AF85-2E42-2B37-B07F-9E9642AE7BC4}"/>
              </a:ext>
            </a:extLst>
          </p:cNvPr>
          <p:cNvPicPr>
            <a:picLocks noChangeAspect="1"/>
          </p:cNvPicPr>
          <p:nvPr/>
        </p:nvPicPr>
        <p:blipFill>
          <a:blip r:embed="rId4"/>
          <a:stretch>
            <a:fillRect/>
          </a:stretch>
        </p:blipFill>
        <p:spPr>
          <a:xfrm>
            <a:off x="4555898" y="3494466"/>
            <a:ext cx="5116286" cy="2652555"/>
          </a:xfrm>
          <a:prstGeom prst="rect">
            <a:avLst/>
          </a:prstGeom>
        </p:spPr>
      </p:pic>
      <p:sp>
        <p:nvSpPr>
          <p:cNvPr id="3" name="Slide Number Placeholder 2">
            <a:extLst>
              <a:ext uri="{FF2B5EF4-FFF2-40B4-BE49-F238E27FC236}">
                <a16:creationId xmlns:a16="http://schemas.microsoft.com/office/drawing/2014/main" id="{075B13D2-01C6-8BBB-E5A6-D5E5BC41FEB6}"/>
              </a:ext>
            </a:extLst>
          </p:cNvPr>
          <p:cNvSpPr>
            <a:spLocks noGrp="1"/>
          </p:cNvSpPr>
          <p:nvPr>
            <p:ph type="sldNum" sz="quarter" idx="12"/>
          </p:nvPr>
        </p:nvSpPr>
        <p:spPr/>
        <p:txBody>
          <a:bodyPr/>
          <a:lstStyle/>
          <a:p>
            <a:fld id="{51845F5A-061D-4825-9AE9-D7794091C6CF}" type="slidenum">
              <a:rPr lang="en-US" smtClean="0"/>
              <a:t>17</a:t>
            </a:fld>
            <a:endParaRPr lang="en-US"/>
          </a:p>
        </p:txBody>
      </p:sp>
      <p:sp>
        <p:nvSpPr>
          <p:cNvPr id="7" name="TextBox 6">
            <a:extLst>
              <a:ext uri="{FF2B5EF4-FFF2-40B4-BE49-F238E27FC236}">
                <a16:creationId xmlns:a16="http://schemas.microsoft.com/office/drawing/2014/main" id="{4D9FA058-C519-D324-14AC-7EC207AFB96E}"/>
              </a:ext>
            </a:extLst>
          </p:cNvPr>
          <p:cNvSpPr txBox="1"/>
          <p:nvPr/>
        </p:nvSpPr>
        <p:spPr>
          <a:xfrm>
            <a:off x="8870112" y="611818"/>
            <a:ext cx="2701104"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Market Basket Analysis reveals a notable pairing between </a:t>
            </a:r>
            <a:r>
              <a:rPr lang="en-US" sz="1200" b="1" dirty="0">
                <a:ea typeface="+mn-lt"/>
                <a:cs typeface="+mn-lt"/>
              </a:rPr>
              <a:t>Year to the Day</a:t>
            </a:r>
            <a:r>
              <a:rPr lang="en-US" sz="1200" dirty="0">
                <a:ea typeface="+mn-lt"/>
                <a:cs typeface="+mn-lt"/>
              </a:rPr>
              <a:t> and </a:t>
            </a:r>
            <a:r>
              <a:rPr lang="en-US" sz="1200" b="1" dirty="0">
                <a:ea typeface="+mn-lt"/>
                <a:cs typeface="+mn-lt"/>
              </a:rPr>
              <a:t>Eruption</a:t>
            </a:r>
            <a:r>
              <a:rPr lang="en-US" sz="1200" dirty="0">
                <a:ea typeface="+mn-lt"/>
                <a:cs typeface="+mn-lt"/>
              </a:rPr>
              <a:t>, with a confidence of 2. it shows a strong association, as indicated by the high lift value of </a:t>
            </a:r>
            <a:r>
              <a:rPr lang="en-US" sz="1200" b="1" dirty="0">
                <a:ea typeface="+mn-lt"/>
                <a:cs typeface="+mn-lt"/>
              </a:rPr>
              <a:t>11.2</a:t>
            </a:r>
            <a:r>
              <a:rPr lang="en-US" sz="1200" dirty="0">
                <a:ea typeface="+mn-lt"/>
                <a:cs typeface="+mn-lt"/>
              </a:rPr>
              <a:t>.</a:t>
            </a:r>
          </a:p>
          <a:p>
            <a:pPr>
              <a:lnSpc>
                <a:spcPct val="150000"/>
              </a:lnSpc>
            </a:pPr>
            <a:endParaRPr lang="en-US" sz="1200" dirty="0"/>
          </a:p>
        </p:txBody>
      </p:sp>
    </p:spTree>
    <p:extLst>
      <p:ext uri="{BB962C8B-B14F-4D97-AF65-F5344CB8AC3E}">
        <p14:creationId xmlns:p14="http://schemas.microsoft.com/office/powerpoint/2010/main" val="331264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ppt_x"/>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hopping cart full of hearts&#10;&#10;Description automatically generated">
            <a:extLst>
              <a:ext uri="{FF2B5EF4-FFF2-40B4-BE49-F238E27FC236}">
                <a16:creationId xmlns:a16="http://schemas.microsoft.com/office/drawing/2014/main" id="{9934DB80-21D8-2534-8714-067017CD29D3}"/>
              </a:ext>
            </a:extLst>
          </p:cNvPr>
          <p:cNvPicPr>
            <a:picLocks noChangeAspect="1"/>
          </p:cNvPicPr>
          <p:nvPr/>
        </p:nvPicPr>
        <p:blipFill>
          <a:blip r:embed="rId2"/>
          <a:stretch>
            <a:fillRect/>
          </a:stretch>
        </p:blipFill>
        <p:spPr>
          <a:xfrm>
            <a:off x="3817" y="-2721"/>
            <a:ext cx="4537151" cy="6849835"/>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198664" y="664482"/>
            <a:ext cx="3888922" cy="1352777"/>
          </a:xfrm>
        </p:spPr>
        <p:txBody>
          <a:bodyPr/>
          <a:lstStyle/>
          <a:p>
            <a:r>
              <a:rPr lang="en-US" dirty="0"/>
              <a:t>Market Basket</a:t>
            </a:r>
          </a:p>
        </p:txBody>
      </p:sp>
      <p:pic>
        <p:nvPicPr>
          <p:cNvPr id="4" name="Picture 3" descr="A screenshot of a music album&#10;&#10;Description automatically generated">
            <a:extLst>
              <a:ext uri="{FF2B5EF4-FFF2-40B4-BE49-F238E27FC236}">
                <a16:creationId xmlns:a16="http://schemas.microsoft.com/office/drawing/2014/main" id="{6FE20C5F-4E72-44C2-E305-A78C3FF0CBA8}"/>
              </a:ext>
            </a:extLst>
          </p:cNvPr>
          <p:cNvPicPr>
            <a:picLocks noChangeAspect="1"/>
          </p:cNvPicPr>
          <p:nvPr/>
        </p:nvPicPr>
        <p:blipFill>
          <a:blip r:embed="rId3"/>
          <a:stretch>
            <a:fillRect/>
          </a:stretch>
        </p:blipFill>
        <p:spPr>
          <a:xfrm>
            <a:off x="4551362" y="130175"/>
            <a:ext cx="3795637" cy="3158974"/>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6991E55-D222-5943-4D1E-983B62F39B05}"/>
              </a:ext>
            </a:extLst>
          </p:cNvPr>
          <p:cNvPicPr>
            <a:picLocks noChangeAspect="1"/>
          </p:cNvPicPr>
          <p:nvPr/>
        </p:nvPicPr>
        <p:blipFill>
          <a:blip r:embed="rId4"/>
          <a:stretch>
            <a:fillRect/>
          </a:stretch>
        </p:blipFill>
        <p:spPr>
          <a:xfrm>
            <a:off x="4546525" y="3466647"/>
            <a:ext cx="5225143" cy="2701345"/>
          </a:xfrm>
          <a:prstGeom prst="rect">
            <a:avLst/>
          </a:prstGeom>
        </p:spPr>
      </p:pic>
      <p:sp>
        <p:nvSpPr>
          <p:cNvPr id="6" name="Slide Number Placeholder 5">
            <a:extLst>
              <a:ext uri="{FF2B5EF4-FFF2-40B4-BE49-F238E27FC236}">
                <a16:creationId xmlns:a16="http://schemas.microsoft.com/office/drawing/2014/main" id="{7AE0156E-65AA-A9BF-8FB1-75F94E620FDC}"/>
              </a:ext>
            </a:extLst>
          </p:cNvPr>
          <p:cNvSpPr>
            <a:spLocks noGrp="1"/>
          </p:cNvSpPr>
          <p:nvPr>
            <p:ph type="sldNum" sz="quarter" idx="12"/>
          </p:nvPr>
        </p:nvSpPr>
        <p:spPr/>
        <p:txBody>
          <a:bodyPr/>
          <a:lstStyle/>
          <a:p>
            <a:fld id="{51845F5A-061D-4825-9AE9-D7794091C6CF}" type="slidenum">
              <a:rPr lang="en-US" smtClean="0"/>
              <a:t>18</a:t>
            </a:fld>
            <a:endParaRPr lang="en-US"/>
          </a:p>
        </p:txBody>
      </p:sp>
      <p:sp>
        <p:nvSpPr>
          <p:cNvPr id="11" name="TextBox 10">
            <a:extLst>
              <a:ext uri="{FF2B5EF4-FFF2-40B4-BE49-F238E27FC236}">
                <a16:creationId xmlns:a16="http://schemas.microsoft.com/office/drawing/2014/main" id="{2A913EB3-C616-A39F-EF81-62EDF9D5C27C}"/>
              </a:ext>
            </a:extLst>
          </p:cNvPr>
          <p:cNvSpPr txBox="1"/>
          <p:nvPr/>
        </p:nvSpPr>
        <p:spPr>
          <a:xfrm>
            <a:off x="8755811" y="130175"/>
            <a:ext cx="3338012" cy="31041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t>The Market Basket Analysis shows that </a:t>
            </a:r>
            <a:r>
              <a:rPr lang="en-US" sz="1200" b="1" dirty="0"/>
              <a:t>The Number of the Beast</a:t>
            </a:r>
            <a:r>
              <a:rPr lang="en-US" sz="1200" dirty="0"/>
              <a:t> is a key driver, leading to the purchase of 10 other tracks. With high confidence scores (mostly 11.0), tracks like </a:t>
            </a:r>
            <a:r>
              <a:rPr lang="en-US" sz="1200" b="1" dirty="0"/>
              <a:t>Prowler</a:t>
            </a:r>
            <a:r>
              <a:rPr lang="en-US" sz="1200" dirty="0"/>
              <a:t>, </a:t>
            </a:r>
            <a:r>
              <a:rPr lang="en-US" sz="1200" b="1" dirty="0"/>
              <a:t>Afraid to Shoot Strangers</a:t>
            </a:r>
            <a:r>
              <a:rPr lang="en-US" sz="1200" dirty="0"/>
              <a:t>, and </a:t>
            </a:r>
            <a:r>
              <a:rPr lang="en-US" sz="1200" b="1" dirty="0"/>
              <a:t>Phantom of the Opera</a:t>
            </a:r>
            <a:r>
              <a:rPr lang="en-US" sz="1200" dirty="0"/>
              <a:t> frequently follow. While the lift and support values are modest, the consistent purchases suggest a loyal customer base opting for these associated tracks after </a:t>
            </a:r>
            <a:r>
              <a:rPr lang="en-US" sz="1200" b="1" dirty="0"/>
              <a:t>The Number of the Beast</a:t>
            </a:r>
            <a:endParaRPr lang="en-US" sz="1200" dirty="0"/>
          </a:p>
        </p:txBody>
      </p:sp>
    </p:spTree>
    <p:extLst>
      <p:ext uri="{BB962C8B-B14F-4D97-AF65-F5344CB8AC3E}">
        <p14:creationId xmlns:p14="http://schemas.microsoft.com/office/powerpoint/2010/main" val="174318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CBFA-270F-6C62-FF02-FC8141E1574E}"/>
              </a:ext>
            </a:extLst>
          </p:cNvPr>
          <p:cNvSpPr>
            <a:spLocks noGrp="1"/>
          </p:cNvSpPr>
          <p:nvPr>
            <p:ph type="title"/>
          </p:nvPr>
        </p:nvSpPr>
        <p:spPr/>
        <p:txBody>
          <a:bodyPr/>
          <a:lstStyle/>
          <a:p>
            <a:r>
              <a:rPr lang="en-US" dirty="0"/>
              <a:t>Key Insights</a:t>
            </a:r>
          </a:p>
        </p:txBody>
      </p:sp>
      <p:pic>
        <p:nvPicPr>
          <p:cNvPr id="6" name="Picture 5" descr="A cartoon hand holding a key chain&#10;&#10;Description automatically generated">
            <a:extLst>
              <a:ext uri="{FF2B5EF4-FFF2-40B4-BE49-F238E27FC236}">
                <a16:creationId xmlns:a16="http://schemas.microsoft.com/office/drawing/2014/main" id="{671A6D48-8C9B-2794-2342-44F22EBC2572}"/>
              </a:ext>
            </a:extLst>
          </p:cNvPr>
          <p:cNvPicPr>
            <a:picLocks noChangeAspect="1"/>
          </p:cNvPicPr>
          <p:nvPr/>
        </p:nvPicPr>
        <p:blipFill>
          <a:blip r:embed="rId2"/>
          <a:stretch>
            <a:fillRect/>
          </a:stretch>
        </p:blipFill>
        <p:spPr>
          <a:xfrm>
            <a:off x="4210829" y="372163"/>
            <a:ext cx="1428750" cy="1304925"/>
          </a:xfrm>
          <a:prstGeom prst="rect">
            <a:avLst/>
          </a:prstGeom>
        </p:spPr>
      </p:pic>
      <p:sp>
        <p:nvSpPr>
          <p:cNvPr id="9" name="Slide Number Placeholder 8">
            <a:extLst>
              <a:ext uri="{FF2B5EF4-FFF2-40B4-BE49-F238E27FC236}">
                <a16:creationId xmlns:a16="http://schemas.microsoft.com/office/drawing/2014/main" id="{4BC6E4AA-51CA-3044-2F00-0EDFADA9D1B0}"/>
              </a:ext>
            </a:extLst>
          </p:cNvPr>
          <p:cNvSpPr>
            <a:spLocks noGrp="1"/>
          </p:cNvSpPr>
          <p:nvPr>
            <p:ph type="sldNum" sz="quarter" idx="12"/>
          </p:nvPr>
        </p:nvSpPr>
        <p:spPr/>
        <p:txBody>
          <a:bodyPr/>
          <a:lstStyle/>
          <a:p>
            <a:fld id="{51845F5A-061D-4825-9AE9-D7794091C6CF}" type="slidenum">
              <a:rPr lang="en-US" smtClean="0"/>
              <a:t>19</a:t>
            </a:fld>
            <a:endParaRPr lang="en-US"/>
          </a:p>
        </p:txBody>
      </p:sp>
      <p:sp>
        <p:nvSpPr>
          <p:cNvPr id="3" name="Rectangle 1">
            <a:extLst>
              <a:ext uri="{FF2B5EF4-FFF2-40B4-BE49-F238E27FC236}">
                <a16:creationId xmlns:a16="http://schemas.microsoft.com/office/drawing/2014/main" id="{F24BC717-0AC2-864C-7A39-033F4A9FC5FB}"/>
              </a:ext>
            </a:extLst>
          </p:cNvPr>
          <p:cNvSpPr>
            <a:spLocks noGrp="1" noChangeArrowheads="1"/>
          </p:cNvSpPr>
          <p:nvPr>
            <p:ph idx="1"/>
          </p:nvPr>
        </p:nvSpPr>
        <p:spPr bwMode="auto">
          <a:xfrm>
            <a:off x="127233" y="1599200"/>
            <a:ext cx="11626049" cy="393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50000"/>
              </a:lnSpc>
              <a:spcBef>
                <a:spcPct val="0"/>
              </a:spcBef>
              <a:spcAft>
                <a:spcPct val="0"/>
              </a:spcAft>
              <a:buNone/>
            </a:pPr>
            <a:r>
              <a:rPr lang="en-US" altLang="en-US" sz="1200" b="1" dirty="0"/>
              <a:t>3. Customer Behavior &amp; Segmentation</a:t>
            </a:r>
            <a:endParaRPr lang="en-US" altLang="en-US" sz="1200" dirty="0"/>
          </a:p>
          <a:p>
            <a:pPr marL="0" lvl="0" indent="0" eaLnBrk="0" fontAlgn="base" hangingPunct="0">
              <a:lnSpc>
                <a:spcPct val="150000"/>
              </a:lnSpc>
              <a:spcBef>
                <a:spcPct val="0"/>
              </a:spcBef>
              <a:spcAft>
                <a:spcPct val="0"/>
              </a:spcAft>
              <a:buFontTx/>
              <a:buChar char="•"/>
            </a:pPr>
            <a:r>
              <a:rPr lang="en-US" altLang="en-US" sz="1200" dirty="0"/>
              <a:t>The </a:t>
            </a:r>
            <a:r>
              <a:rPr lang="en-US" altLang="en-US" sz="1200" b="1" dirty="0"/>
              <a:t>0% churn rate</a:t>
            </a:r>
            <a:r>
              <a:rPr lang="en-US" altLang="en-US" sz="1200" dirty="0"/>
              <a:t> underscores strong customer loyalty and repeat patronage, suggesting high satisfaction with the store’s offerings.</a:t>
            </a:r>
          </a:p>
          <a:p>
            <a:pPr marL="0" lvl="0" indent="0" eaLnBrk="0" fontAlgn="base" hangingPunct="0">
              <a:lnSpc>
                <a:spcPct val="150000"/>
              </a:lnSpc>
              <a:spcBef>
                <a:spcPct val="0"/>
              </a:spcBef>
              <a:spcAft>
                <a:spcPct val="0"/>
              </a:spcAft>
              <a:buFontTx/>
              <a:buChar char="•"/>
            </a:pPr>
            <a:r>
              <a:rPr lang="en-US" altLang="en-US" sz="1200" dirty="0"/>
              <a:t>RFM segmentation revealed that </a:t>
            </a:r>
            <a:r>
              <a:rPr lang="en-US" altLang="en-US" sz="1200" b="1" dirty="0"/>
              <a:t>recent and frequent buyers tend to spend more</a:t>
            </a:r>
            <a:r>
              <a:rPr lang="en-US" altLang="en-US" sz="1200" dirty="0"/>
              <a:t>, emphasizing the value of consistent engagement and retention programs.</a:t>
            </a:r>
          </a:p>
          <a:p>
            <a:pPr marL="0" lvl="0" indent="0" eaLnBrk="0" fontAlgn="base" hangingPunct="0">
              <a:lnSpc>
                <a:spcPct val="150000"/>
              </a:lnSpc>
              <a:spcBef>
                <a:spcPct val="0"/>
              </a:spcBef>
              <a:spcAft>
                <a:spcPct val="0"/>
              </a:spcAft>
              <a:buFontTx/>
              <a:buChar char="•"/>
            </a:pPr>
            <a:r>
              <a:rPr lang="en-US" altLang="en-US" sz="1200" dirty="0"/>
              <a:t>On average, customers stayed active for </a:t>
            </a:r>
            <a:r>
              <a:rPr lang="en-US" altLang="en-US" sz="1200" b="1" dirty="0"/>
              <a:t>1,404 days (≈ 4 years)</a:t>
            </a:r>
            <a:r>
              <a:rPr lang="en-US" altLang="en-US" sz="1200" dirty="0"/>
              <a:t> and generated </a:t>
            </a:r>
            <a:r>
              <a:rPr lang="en-US" altLang="en-US" sz="1200" b="1" dirty="0"/>
              <a:t>$11.84 each</a:t>
            </a:r>
            <a:r>
              <a:rPr lang="en-US" altLang="en-US" sz="1200" dirty="0"/>
              <a:t>, highlighting long-term engagement potential.</a:t>
            </a:r>
          </a:p>
          <a:p>
            <a:pPr marL="0" lvl="0" indent="0" eaLnBrk="0" fontAlgn="base" hangingPunct="0">
              <a:lnSpc>
                <a:spcPct val="150000"/>
              </a:lnSpc>
              <a:spcBef>
                <a:spcPct val="0"/>
              </a:spcBef>
              <a:spcAft>
                <a:spcPct val="0"/>
              </a:spcAft>
              <a:buNone/>
            </a:pPr>
            <a:r>
              <a:rPr lang="en-US" altLang="en-US" sz="1200" b="1" dirty="0"/>
              <a:t>4. Customer Lifetime Value (CLV)</a:t>
            </a:r>
            <a:endParaRPr lang="en-US" altLang="en-US" sz="1200" dirty="0"/>
          </a:p>
          <a:p>
            <a:pPr marL="0" lvl="0" indent="0" eaLnBrk="0" fontAlgn="base" hangingPunct="0">
              <a:lnSpc>
                <a:spcPct val="150000"/>
              </a:lnSpc>
              <a:spcBef>
                <a:spcPct val="0"/>
              </a:spcBef>
              <a:spcAft>
                <a:spcPct val="0"/>
              </a:spcAft>
              <a:buFontTx/>
              <a:buChar char="•"/>
            </a:pPr>
            <a:r>
              <a:rPr lang="en-US" altLang="en-US" sz="1200" dirty="0"/>
              <a:t>The most valuable customer, </a:t>
            </a:r>
            <a:r>
              <a:rPr lang="en-US" altLang="en-US" sz="1200" b="1" dirty="0"/>
              <a:t>Hajj</a:t>
            </a:r>
            <a:r>
              <a:rPr lang="en-US" altLang="en-US" sz="1200" dirty="0"/>
              <a:t>, contributed </a:t>
            </a:r>
            <a:r>
              <a:rPr lang="en-US" altLang="en-US" sz="1200" b="1" dirty="0"/>
              <a:t>$70.96</a:t>
            </a:r>
            <a:r>
              <a:rPr lang="en-US" altLang="en-US" sz="1200" dirty="0"/>
              <a:t>, followed by </a:t>
            </a:r>
            <a:r>
              <a:rPr lang="en-US" altLang="en-US" sz="1200" b="1" dirty="0"/>
              <a:t>Cunningham ($70.00)</a:t>
            </a:r>
            <a:r>
              <a:rPr lang="en-US" altLang="en-US" sz="1200" dirty="0"/>
              <a:t> and </a:t>
            </a:r>
            <a:r>
              <a:rPr lang="en-US" altLang="en-US" sz="1200" b="1" dirty="0"/>
              <a:t>Reggie ($59.70)</a:t>
            </a:r>
            <a:r>
              <a:rPr lang="en-US" altLang="en-US" sz="1200" dirty="0"/>
              <a:t>.</a:t>
            </a:r>
          </a:p>
          <a:p>
            <a:pPr marL="0" lvl="0" indent="0" eaLnBrk="0" fontAlgn="base" hangingPunct="0">
              <a:lnSpc>
                <a:spcPct val="150000"/>
              </a:lnSpc>
              <a:spcBef>
                <a:spcPct val="0"/>
              </a:spcBef>
              <a:spcAft>
                <a:spcPct val="0"/>
              </a:spcAft>
              <a:buFontTx/>
              <a:buChar char="•"/>
            </a:pPr>
            <a:r>
              <a:rPr lang="en-US" altLang="en-US" sz="1200" dirty="0"/>
              <a:t>Average transaction value stood at </a:t>
            </a:r>
            <a:r>
              <a:rPr lang="en-US" altLang="en-US" sz="1200" b="1" dirty="0"/>
              <a:t>$1.70</a:t>
            </a:r>
            <a:r>
              <a:rPr lang="en-US" altLang="en-US" sz="1200" dirty="0"/>
              <a:t>, showing that customers make small but frequent purchases — ideal for promoting bundles and loyalty rewards.</a:t>
            </a:r>
          </a:p>
          <a:p>
            <a:pPr marL="0" lvl="0" indent="0" eaLnBrk="0" fontAlgn="base" hangingPunct="0">
              <a:lnSpc>
                <a:spcPct val="150000"/>
              </a:lnSpc>
              <a:spcBef>
                <a:spcPct val="0"/>
              </a:spcBef>
              <a:spcAft>
                <a:spcPct val="0"/>
              </a:spcAft>
              <a:buNone/>
            </a:pPr>
            <a:r>
              <a:rPr lang="en-US" altLang="en-US" sz="1200" b="1" dirty="0"/>
              <a:t>5. Market Basket Analysis</a:t>
            </a:r>
            <a:endParaRPr lang="en-US" altLang="en-US" sz="1200" dirty="0"/>
          </a:p>
          <a:p>
            <a:pPr marL="0" lvl="0" indent="0" eaLnBrk="0" fontAlgn="base" hangingPunct="0">
              <a:lnSpc>
                <a:spcPct val="150000"/>
              </a:lnSpc>
              <a:spcBef>
                <a:spcPct val="0"/>
              </a:spcBef>
              <a:spcAft>
                <a:spcPct val="0"/>
              </a:spcAft>
              <a:buFontTx/>
              <a:buChar char="•"/>
            </a:pPr>
            <a:r>
              <a:rPr lang="en-US" altLang="en-US" sz="1200" dirty="0"/>
              <a:t>Strong product associations were identified between:</a:t>
            </a:r>
          </a:p>
          <a:p>
            <a:pPr marL="457200" lvl="1" indent="0" eaLnBrk="0" fontAlgn="base" hangingPunct="0">
              <a:lnSpc>
                <a:spcPct val="150000"/>
              </a:lnSpc>
              <a:spcBef>
                <a:spcPct val="0"/>
              </a:spcBef>
              <a:spcAft>
                <a:spcPct val="0"/>
              </a:spcAft>
              <a:buFontTx/>
              <a:buChar char="•"/>
            </a:pPr>
            <a:r>
              <a:rPr lang="en-US" altLang="en-US" sz="1200" b="1" dirty="0"/>
              <a:t>Heroes Season 1 → Battlestar Galactica Season 3</a:t>
            </a:r>
            <a:r>
              <a:rPr lang="en-US" altLang="en-US" sz="1200" dirty="0"/>
              <a:t> (Lift: 3.4)</a:t>
            </a:r>
          </a:p>
          <a:p>
            <a:pPr marL="457200" lvl="1" indent="0" eaLnBrk="0" fontAlgn="base" hangingPunct="0">
              <a:lnSpc>
                <a:spcPct val="150000"/>
              </a:lnSpc>
              <a:spcBef>
                <a:spcPct val="0"/>
              </a:spcBef>
              <a:spcAft>
                <a:spcPct val="0"/>
              </a:spcAft>
              <a:buFontTx/>
              <a:buChar char="•"/>
            </a:pPr>
            <a:r>
              <a:rPr lang="en-US" altLang="en-US" sz="1200" b="1" dirty="0"/>
              <a:t>Lost Season 2 → Lost Season 1 / Achtung Baby / B-Sides 1980–1990</a:t>
            </a:r>
            <a:endParaRPr lang="en-US" altLang="en-US" sz="1200" dirty="0"/>
          </a:p>
          <a:p>
            <a:pPr marL="457200" lvl="1" indent="0" eaLnBrk="0" fontAlgn="base" hangingPunct="0">
              <a:lnSpc>
                <a:spcPct val="150000"/>
              </a:lnSpc>
              <a:spcBef>
                <a:spcPct val="0"/>
              </a:spcBef>
              <a:spcAft>
                <a:spcPct val="0"/>
              </a:spcAft>
              <a:buFontTx/>
              <a:buChar char="•"/>
            </a:pPr>
            <a:r>
              <a:rPr lang="en-US" altLang="en-US" sz="1200" b="1" dirty="0"/>
              <a:t>The Number of the Beast → Prowler / Afraid to Shoot Strangers / Phantom of the Opera</a:t>
            </a:r>
            <a:endParaRPr lang="en-US" altLang="en-US" sz="1200" dirty="0"/>
          </a:p>
        </p:txBody>
      </p:sp>
    </p:spTree>
    <p:extLst>
      <p:ext uri="{BB962C8B-B14F-4D97-AF65-F5344CB8AC3E}">
        <p14:creationId xmlns:p14="http://schemas.microsoft.com/office/powerpoint/2010/main" val="179906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9476D97-179D-43E4-BC21-A8BB8D648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4F1D9C8-3209-401A-B0EF-676100854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11" y="-10199"/>
            <a:ext cx="4316879" cy="6366549"/>
          </a:xfrm>
          <a:custGeom>
            <a:avLst/>
            <a:gdLst>
              <a:gd name="connsiteX0" fmla="*/ 6798 w 4316879"/>
              <a:gd name="connsiteY0" fmla="*/ 0 h 6366549"/>
              <a:gd name="connsiteX1" fmla="*/ 4316879 w 4316879"/>
              <a:gd name="connsiteY1" fmla="*/ 0 h 6366549"/>
              <a:gd name="connsiteX2" fmla="*/ 3891991 w 4316879"/>
              <a:gd name="connsiteY2" fmla="*/ 2600327 h 6366549"/>
              <a:gd name="connsiteX3" fmla="*/ 3222363 w 4316879"/>
              <a:gd name="connsiteY3" fmla="*/ 4700982 h 6366549"/>
              <a:gd name="connsiteX4" fmla="*/ 3205370 w 4316879"/>
              <a:gd name="connsiteY4" fmla="*/ 4340675 h 6366549"/>
              <a:gd name="connsiteX5" fmla="*/ 3042212 w 4316879"/>
              <a:gd name="connsiteY5" fmla="*/ 5013701 h 6366549"/>
              <a:gd name="connsiteX6" fmla="*/ 2926642 w 4316879"/>
              <a:gd name="connsiteY6" fmla="*/ 4904929 h 6366549"/>
              <a:gd name="connsiteX7" fmla="*/ 2627520 w 4316879"/>
              <a:gd name="connsiteY7" fmla="*/ 5829489 h 6366549"/>
              <a:gd name="connsiteX8" fmla="*/ 2647914 w 4316879"/>
              <a:gd name="connsiteY8" fmla="*/ 5044291 h 6366549"/>
              <a:gd name="connsiteX9" fmla="*/ 2556136 w 4316879"/>
              <a:gd name="connsiteY9" fmla="*/ 5183656 h 6366549"/>
              <a:gd name="connsiteX10" fmla="*/ 2413373 w 4316879"/>
              <a:gd name="connsiteY10" fmla="*/ 5251639 h 6366549"/>
              <a:gd name="connsiteX11" fmla="*/ 2284207 w 4316879"/>
              <a:gd name="connsiteY11" fmla="*/ 5329817 h 6366549"/>
              <a:gd name="connsiteX12" fmla="*/ 1842322 w 4316879"/>
              <a:gd name="connsiteY12" fmla="*/ 5975649 h 6366549"/>
              <a:gd name="connsiteX13" fmla="*/ 1638375 w 4316879"/>
              <a:gd name="connsiteY13" fmla="*/ 6366549 h 6366549"/>
              <a:gd name="connsiteX14" fmla="*/ 1492214 w 4316879"/>
              <a:gd name="connsiteY14" fmla="*/ 4697581 h 6366549"/>
              <a:gd name="connsiteX15" fmla="*/ 1475217 w 4316879"/>
              <a:gd name="connsiteY15" fmla="*/ 5367209 h 6366549"/>
              <a:gd name="connsiteX16" fmla="*/ 1468419 w 4316879"/>
              <a:gd name="connsiteY16" fmla="*/ 5479378 h 6366549"/>
              <a:gd name="connsiteX17" fmla="*/ 1397039 w 4316879"/>
              <a:gd name="connsiteY17" fmla="*/ 5550761 h 6366549"/>
              <a:gd name="connsiteX18" fmla="*/ 1329057 w 4316879"/>
              <a:gd name="connsiteY18" fmla="*/ 5492974 h 6366549"/>
              <a:gd name="connsiteX19" fmla="*/ 1315460 w 4316879"/>
              <a:gd name="connsiteY19" fmla="*/ 5251639 h 6366549"/>
              <a:gd name="connsiteX20" fmla="*/ 1271270 w 4316879"/>
              <a:gd name="connsiteY20" fmla="*/ 5027297 h 6366549"/>
              <a:gd name="connsiteX21" fmla="*/ 1179496 w 4316879"/>
              <a:gd name="connsiteY21" fmla="*/ 4707780 h 6366549"/>
              <a:gd name="connsiteX22" fmla="*/ 1108112 w 4316879"/>
              <a:gd name="connsiteY22" fmla="*/ 4316880 h 6366549"/>
              <a:gd name="connsiteX23" fmla="*/ 1074121 w 4316879"/>
              <a:gd name="connsiteY23" fmla="*/ 5068086 h 6366549"/>
              <a:gd name="connsiteX24" fmla="*/ 995943 w 4316879"/>
              <a:gd name="connsiteY24" fmla="*/ 4779160 h 6366549"/>
              <a:gd name="connsiteX25" fmla="*/ 958551 w 4316879"/>
              <a:gd name="connsiteY25" fmla="*/ 4463044 h 6366549"/>
              <a:gd name="connsiteX26" fmla="*/ 904165 w 4316879"/>
              <a:gd name="connsiteY26" fmla="*/ 4174117 h 6366549"/>
              <a:gd name="connsiteX27" fmla="*/ 829385 w 4316879"/>
              <a:gd name="connsiteY27" fmla="*/ 3891992 h 6366549"/>
              <a:gd name="connsiteX28" fmla="*/ 710417 w 4316879"/>
              <a:gd name="connsiteY28" fmla="*/ 4683984 h 6366549"/>
              <a:gd name="connsiteX29" fmla="*/ 628839 w 4316879"/>
              <a:gd name="connsiteY29" fmla="*/ 4469842 h 6366549"/>
              <a:gd name="connsiteX30" fmla="*/ 584648 w 4316879"/>
              <a:gd name="connsiteY30" fmla="*/ 4395061 h 6366549"/>
              <a:gd name="connsiteX31" fmla="*/ 496271 w 4316879"/>
              <a:gd name="connsiteY31" fmla="*/ 4449447 h 6366549"/>
              <a:gd name="connsiteX32" fmla="*/ 356909 w 4316879"/>
              <a:gd name="connsiteY32" fmla="*/ 4945718 h 6366549"/>
              <a:gd name="connsiteX33" fmla="*/ 292324 w 4316879"/>
              <a:gd name="connsiteY33" fmla="*/ 5227843 h 6366549"/>
              <a:gd name="connsiteX34" fmla="*/ 105375 w 4316879"/>
              <a:gd name="connsiteY34" fmla="*/ 4228503 h 6366549"/>
              <a:gd name="connsiteX35" fmla="*/ 13597 w 4316879"/>
              <a:gd name="connsiteY35" fmla="*/ 1138706 h 6366549"/>
              <a:gd name="connsiteX36" fmla="*/ 6798 w 4316879"/>
              <a:gd name="connsiteY36" fmla="*/ 6798 h 636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16879" h="6366549">
                <a:moveTo>
                  <a:pt x="6798" y="0"/>
                </a:moveTo>
                <a:lnTo>
                  <a:pt x="4316879" y="0"/>
                </a:lnTo>
                <a:cubicBezTo>
                  <a:pt x="4204710" y="747806"/>
                  <a:pt x="3987167" y="2076863"/>
                  <a:pt x="3891991" y="2600327"/>
                </a:cubicBezTo>
                <a:cubicBezTo>
                  <a:pt x="3834204" y="2913046"/>
                  <a:pt x="3307343" y="4663590"/>
                  <a:pt x="3222363" y="4700982"/>
                </a:cubicBezTo>
                <a:cubicBezTo>
                  <a:pt x="3164580" y="4585412"/>
                  <a:pt x="3266554" y="4466441"/>
                  <a:pt x="3205370" y="4340675"/>
                </a:cubicBezTo>
                <a:cubicBezTo>
                  <a:pt x="3072802" y="4554818"/>
                  <a:pt x="3130589" y="4806353"/>
                  <a:pt x="3042212" y="5013701"/>
                </a:cubicBezTo>
                <a:cubicBezTo>
                  <a:pt x="2960633" y="5010300"/>
                  <a:pt x="2981028" y="4921923"/>
                  <a:pt x="2926642" y="4904929"/>
                </a:cubicBezTo>
                <a:cubicBezTo>
                  <a:pt x="2763484" y="5299226"/>
                  <a:pt x="2770283" y="5428393"/>
                  <a:pt x="2627520" y="5829489"/>
                </a:cubicBezTo>
                <a:cubicBezTo>
                  <a:pt x="2569733" y="5465781"/>
                  <a:pt x="2630917" y="5414796"/>
                  <a:pt x="2647914" y="5044291"/>
                </a:cubicBezTo>
                <a:cubicBezTo>
                  <a:pt x="2573134" y="5078282"/>
                  <a:pt x="2583329" y="5139466"/>
                  <a:pt x="2556136" y="5183656"/>
                </a:cubicBezTo>
                <a:cubicBezTo>
                  <a:pt x="2522145" y="5241440"/>
                  <a:pt x="2494952" y="5285630"/>
                  <a:pt x="2413373" y="5251639"/>
                </a:cubicBezTo>
                <a:cubicBezTo>
                  <a:pt x="2335196" y="5217648"/>
                  <a:pt x="2314801" y="5265235"/>
                  <a:pt x="2284207" y="5329817"/>
                </a:cubicBezTo>
                <a:cubicBezTo>
                  <a:pt x="2206029" y="5503174"/>
                  <a:pt x="2005480" y="6043631"/>
                  <a:pt x="1842322" y="5975649"/>
                </a:cubicBezTo>
                <a:cubicBezTo>
                  <a:pt x="1764144" y="6050430"/>
                  <a:pt x="1743749" y="6271374"/>
                  <a:pt x="1638375" y="6366549"/>
                </a:cubicBezTo>
                <a:cubicBezTo>
                  <a:pt x="1583989" y="5639138"/>
                  <a:pt x="1634977" y="5401200"/>
                  <a:pt x="1492214" y="4697581"/>
                </a:cubicBezTo>
                <a:cubicBezTo>
                  <a:pt x="1499013" y="4921923"/>
                  <a:pt x="1434428" y="5142867"/>
                  <a:pt x="1475217" y="5367209"/>
                </a:cubicBezTo>
                <a:cubicBezTo>
                  <a:pt x="1482015" y="5404597"/>
                  <a:pt x="1475217" y="5441989"/>
                  <a:pt x="1468419" y="5479378"/>
                </a:cubicBezTo>
                <a:cubicBezTo>
                  <a:pt x="1461621" y="5516770"/>
                  <a:pt x="1444627" y="5550761"/>
                  <a:pt x="1397039" y="5550761"/>
                </a:cubicBezTo>
                <a:cubicBezTo>
                  <a:pt x="1359647" y="5547360"/>
                  <a:pt x="1342653" y="5520167"/>
                  <a:pt x="1329057" y="5492974"/>
                </a:cubicBezTo>
                <a:cubicBezTo>
                  <a:pt x="1288267" y="5411396"/>
                  <a:pt x="1278068" y="5329817"/>
                  <a:pt x="1315460" y="5251639"/>
                </a:cubicBezTo>
                <a:cubicBezTo>
                  <a:pt x="1356250" y="5163262"/>
                  <a:pt x="1346051" y="5095279"/>
                  <a:pt x="1271270" y="5027297"/>
                </a:cubicBezTo>
                <a:cubicBezTo>
                  <a:pt x="1176095" y="4938920"/>
                  <a:pt x="1210086" y="4813151"/>
                  <a:pt x="1179496" y="4707780"/>
                </a:cubicBezTo>
                <a:cubicBezTo>
                  <a:pt x="1145505" y="4592210"/>
                  <a:pt x="1165899" y="4466441"/>
                  <a:pt x="1108112" y="4316880"/>
                </a:cubicBezTo>
                <a:cubicBezTo>
                  <a:pt x="1040130" y="4575213"/>
                  <a:pt x="1138706" y="4809754"/>
                  <a:pt x="1074121" y="5068086"/>
                </a:cubicBezTo>
                <a:cubicBezTo>
                  <a:pt x="985744" y="4962712"/>
                  <a:pt x="1009540" y="4864139"/>
                  <a:pt x="995943" y="4779160"/>
                </a:cubicBezTo>
                <a:cubicBezTo>
                  <a:pt x="982347" y="4673789"/>
                  <a:pt x="975549" y="4568414"/>
                  <a:pt x="958551" y="4463044"/>
                </a:cubicBezTo>
                <a:cubicBezTo>
                  <a:pt x="944955" y="4367868"/>
                  <a:pt x="921163" y="4272693"/>
                  <a:pt x="904165" y="4174117"/>
                </a:cubicBezTo>
                <a:cubicBezTo>
                  <a:pt x="887172" y="4078941"/>
                  <a:pt x="907566" y="3980369"/>
                  <a:pt x="829385" y="3891992"/>
                </a:cubicBezTo>
                <a:cubicBezTo>
                  <a:pt x="676426" y="4133327"/>
                  <a:pt x="747806" y="4405257"/>
                  <a:pt x="710417" y="4683984"/>
                </a:cubicBezTo>
                <a:cubicBezTo>
                  <a:pt x="635637" y="4612605"/>
                  <a:pt x="649233" y="4534423"/>
                  <a:pt x="628839" y="4469842"/>
                </a:cubicBezTo>
                <a:cubicBezTo>
                  <a:pt x="618639" y="4439248"/>
                  <a:pt x="618639" y="4405257"/>
                  <a:pt x="584648" y="4395061"/>
                </a:cubicBezTo>
                <a:cubicBezTo>
                  <a:pt x="537061" y="4384862"/>
                  <a:pt x="509868" y="4415456"/>
                  <a:pt x="496271" y="4449447"/>
                </a:cubicBezTo>
                <a:cubicBezTo>
                  <a:pt x="428289" y="4609204"/>
                  <a:pt x="390900" y="4775762"/>
                  <a:pt x="356909" y="4945718"/>
                </a:cubicBezTo>
                <a:cubicBezTo>
                  <a:pt x="339912" y="5040894"/>
                  <a:pt x="350111" y="5142867"/>
                  <a:pt x="292324" y="5227843"/>
                </a:cubicBezTo>
                <a:cubicBezTo>
                  <a:pt x="44190" y="4918525"/>
                  <a:pt x="91778" y="4575213"/>
                  <a:pt x="105375" y="4228503"/>
                </a:cubicBezTo>
                <a:cubicBezTo>
                  <a:pt x="129167" y="3664249"/>
                  <a:pt x="40790" y="1604384"/>
                  <a:pt x="13597" y="1138706"/>
                </a:cubicBezTo>
                <a:cubicBezTo>
                  <a:pt x="-6798" y="761403"/>
                  <a:pt x="0" y="384102"/>
                  <a:pt x="6798" y="6798"/>
                </a:cubicBezTo>
                <a:close/>
              </a:path>
            </a:pathLst>
          </a:cu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9" name="Content Placeholder 2">
            <a:extLst>
              <a:ext uri="{FF2B5EF4-FFF2-40B4-BE49-F238E27FC236}">
                <a16:creationId xmlns:a16="http://schemas.microsoft.com/office/drawing/2014/main" id="{6BEFE8FD-2422-CA9D-8C50-D8C6D4175E6E}"/>
              </a:ext>
            </a:extLst>
          </p:cNvPr>
          <p:cNvGraphicFramePr>
            <a:graphicFrameLocks noGrp="1"/>
          </p:cNvGraphicFramePr>
          <p:nvPr>
            <p:ph idx="1"/>
            <p:extLst>
              <p:ext uri="{D42A27DB-BD31-4B8C-83A1-F6EECF244321}">
                <p14:modId xmlns:p14="http://schemas.microsoft.com/office/powerpoint/2010/main" val="2978940626"/>
              </p:ext>
            </p:extLst>
          </p:nvPr>
        </p:nvGraphicFramePr>
        <p:xfrm>
          <a:off x="4633041" y="643466"/>
          <a:ext cx="6720759"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descr="A person wearing headphones and sitting cross legged with her arms up&#10;&#10;Description automatically generated">
            <a:extLst>
              <a:ext uri="{FF2B5EF4-FFF2-40B4-BE49-F238E27FC236}">
                <a16:creationId xmlns:a16="http://schemas.microsoft.com/office/drawing/2014/main" id="{76EFE868-241E-7C75-26E0-8BB875479AF7}"/>
              </a:ext>
            </a:extLst>
          </p:cNvPr>
          <p:cNvPicPr>
            <a:picLocks noChangeAspect="1"/>
          </p:cNvPicPr>
          <p:nvPr/>
        </p:nvPicPr>
        <p:blipFill>
          <a:blip r:embed="rId7"/>
          <a:stretch>
            <a:fillRect/>
          </a:stretch>
        </p:blipFill>
        <p:spPr>
          <a:xfrm>
            <a:off x="-4655" y="-8626"/>
            <a:ext cx="4595688" cy="6860875"/>
          </a:xfrm>
          <a:prstGeom prst="rect">
            <a:avLst/>
          </a:prstGeom>
        </p:spPr>
      </p:pic>
      <p:sp>
        <p:nvSpPr>
          <p:cNvPr id="56" name="Slide Number Placeholder 55">
            <a:extLst>
              <a:ext uri="{FF2B5EF4-FFF2-40B4-BE49-F238E27FC236}">
                <a16:creationId xmlns:a16="http://schemas.microsoft.com/office/drawing/2014/main" id="{BB2D3CDF-EDDA-816B-B60F-131183E3FFD4}"/>
              </a:ext>
            </a:extLst>
          </p:cNvPr>
          <p:cNvSpPr>
            <a:spLocks noGrp="1"/>
          </p:cNvSpPr>
          <p:nvPr>
            <p:ph type="sldNum" sz="quarter" idx="12"/>
          </p:nvPr>
        </p:nvSpPr>
        <p:spPr/>
        <p:txBody>
          <a:bodyPr/>
          <a:lstStyle/>
          <a:p>
            <a:fld id="{51845F5A-061D-4825-9AE9-D7794091C6CF}" type="slidenum">
              <a:rPr lang="en-US" smtClean="0"/>
              <a:t>2</a:t>
            </a:fld>
            <a:endParaRPr lang="en-US"/>
          </a:p>
        </p:txBody>
      </p:sp>
      <p:sp>
        <p:nvSpPr>
          <p:cNvPr id="18" name="TextBox 17">
            <a:extLst>
              <a:ext uri="{FF2B5EF4-FFF2-40B4-BE49-F238E27FC236}">
                <a16:creationId xmlns:a16="http://schemas.microsoft.com/office/drawing/2014/main" id="{6AF8530B-E7D3-4C0A-8D5D-9BB88218D889}"/>
              </a:ext>
            </a:extLst>
          </p:cNvPr>
          <p:cNvSpPr txBox="1"/>
          <p:nvPr/>
        </p:nvSpPr>
        <p:spPr>
          <a:xfrm>
            <a:off x="317499" y="190499"/>
            <a:ext cx="3905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t>Introduction</a:t>
            </a:r>
          </a:p>
        </p:txBody>
      </p:sp>
    </p:spTree>
    <p:extLst>
      <p:ext uri="{BB962C8B-B14F-4D97-AF65-F5344CB8AC3E}">
        <p14:creationId xmlns:p14="http://schemas.microsoft.com/office/powerpoint/2010/main" val="13852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1592-7201-0026-0506-4C476A4FF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E8A3E-B23C-DCAF-713A-15DDA062DCBA}"/>
              </a:ext>
            </a:extLst>
          </p:cNvPr>
          <p:cNvSpPr>
            <a:spLocks noGrp="1"/>
          </p:cNvSpPr>
          <p:nvPr>
            <p:ph type="title"/>
          </p:nvPr>
        </p:nvSpPr>
        <p:spPr/>
        <p:txBody>
          <a:bodyPr/>
          <a:lstStyle/>
          <a:p>
            <a:r>
              <a:rPr lang="en-US" dirty="0"/>
              <a:t>Key Insights</a:t>
            </a:r>
          </a:p>
        </p:txBody>
      </p:sp>
      <p:pic>
        <p:nvPicPr>
          <p:cNvPr id="6" name="Picture 5" descr="A cartoon hand holding a key chain&#10;&#10;Description automatically generated">
            <a:extLst>
              <a:ext uri="{FF2B5EF4-FFF2-40B4-BE49-F238E27FC236}">
                <a16:creationId xmlns:a16="http://schemas.microsoft.com/office/drawing/2014/main" id="{4AC4387B-0C91-5390-2CE2-9467489F7DA6}"/>
              </a:ext>
            </a:extLst>
          </p:cNvPr>
          <p:cNvPicPr>
            <a:picLocks noChangeAspect="1"/>
          </p:cNvPicPr>
          <p:nvPr/>
        </p:nvPicPr>
        <p:blipFill>
          <a:blip r:embed="rId2"/>
          <a:stretch>
            <a:fillRect/>
          </a:stretch>
        </p:blipFill>
        <p:spPr>
          <a:xfrm>
            <a:off x="4210829" y="372163"/>
            <a:ext cx="1428750" cy="1304925"/>
          </a:xfrm>
          <a:prstGeom prst="rect">
            <a:avLst/>
          </a:prstGeom>
        </p:spPr>
      </p:pic>
      <p:sp>
        <p:nvSpPr>
          <p:cNvPr id="9" name="Slide Number Placeholder 8">
            <a:extLst>
              <a:ext uri="{FF2B5EF4-FFF2-40B4-BE49-F238E27FC236}">
                <a16:creationId xmlns:a16="http://schemas.microsoft.com/office/drawing/2014/main" id="{AF7A6DFE-EF2C-F7BF-F74C-F7E2F97F312A}"/>
              </a:ext>
            </a:extLst>
          </p:cNvPr>
          <p:cNvSpPr>
            <a:spLocks noGrp="1"/>
          </p:cNvSpPr>
          <p:nvPr>
            <p:ph type="sldNum" sz="quarter" idx="12"/>
          </p:nvPr>
        </p:nvSpPr>
        <p:spPr/>
        <p:txBody>
          <a:bodyPr/>
          <a:lstStyle/>
          <a:p>
            <a:fld id="{51845F5A-061D-4825-9AE9-D7794091C6CF}" type="slidenum">
              <a:rPr lang="en-US" smtClean="0"/>
              <a:t>20</a:t>
            </a:fld>
            <a:endParaRPr lang="en-US"/>
          </a:p>
        </p:txBody>
      </p:sp>
      <p:sp>
        <p:nvSpPr>
          <p:cNvPr id="3" name="Rectangle 1">
            <a:extLst>
              <a:ext uri="{FF2B5EF4-FFF2-40B4-BE49-F238E27FC236}">
                <a16:creationId xmlns:a16="http://schemas.microsoft.com/office/drawing/2014/main" id="{F7AF4DE4-606B-78DF-0580-BE3975111905}"/>
              </a:ext>
            </a:extLst>
          </p:cNvPr>
          <p:cNvSpPr>
            <a:spLocks noGrp="1" noChangeArrowheads="1"/>
          </p:cNvSpPr>
          <p:nvPr>
            <p:ph idx="1"/>
          </p:nvPr>
        </p:nvSpPr>
        <p:spPr bwMode="auto">
          <a:xfrm>
            <a:off x="127233" y="1288987"/>
            <a:ext cx="11626049" cy="455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300" b="1" i="0" u="none" strike="noStrike" cap="none" normalizeH="0" baseline="0" dirty="0">
                <a:ln>
                  <a:noFill/>
                </a:ln>
                <a:solidFill>
                  <a:schemeClr val="tx1"/>
                </a:solidFill>
                <a:effectLst/>
                <a:latin typeface="+mj-lt"/>
              </a:rPr>
              <a:t>1. Sales Performance &amp; Trends</a:t>
            </a:r>
            <a:endParaRPr kumimoji="0" lang="en-US" altLang="en-US" sz="13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mj-lt"/>
              </a:rPr>
              <a:t>The Chinook Music Store processed </a:t>
            </a:r>
            <a:r>
              <a:rPr kumimoji="0" lang="en-US" altLang="en-US" sz="1300" b="1" i="0" u="none" strike="noStrike" cap="none" normalizeH="0" baseline="0" dirty="0">
                <a:ln>
                  <a:noFill/>
                </a:ln>
                <a:solidFill>
                  <a:schemeClr val="tx1"/>
                </a:solidFill>
                <a:effectLst/>
                <a:latin typeface="+mj-lt"/>
              </a:rPr>
              <a:t>412 transactions</a:t>
            </a:r>
            <a:r>
              <a:rPr kumimoji="0" lang="en-US" altLang="en-US" sz="1300" b="0" i="0" u="none" strike="noStrike" cap="none" normalizeH="0" baseline="0" dirty="0">
                <a:ln>
                  <a:noFill/>
                </a:ln>
                <a:solidFill>
                  <a:schemeClr val="tx1"/>
                </a:solidFill>
                <a:effectLst/>
                <a:latin typeface="+mj-lt"/>
              </a:rPr>
              <a:t>, generating </a:t>
            </a:r>
            <a:r>
              <a:rPr kumimoji="0" lang="en-US" altLang="en-US" sz="1300" b="1" i="0" u="none" strike="noStrike" cap="none" normalizeH="0" baseline="0" dirty="0">
                <a:ln>
                  <a:noFill/>
                </a:ln>
                <a:solidFill>
                  <a:schemeClr val="tx1"/>
                </a:solidFill>
                <a:effectLst/>
                <a:latin typeface="+mj-lt"/>
              </a:rPr>
              <a:t>$2,330 in total sales</a:t>
            </a:r>
            <a:r>
              <a:rPr kumimoji="0" lang="en-US" altLang="en-US" sz="1300" b="0" i="0" u="none" strike="noStrike" cap="none" normalizeH="0" baseline="0" dirty="0">
                <a:ln>
                  <a:noFill/>
                </a:ln>
                <a:solidFill>
                  <a:schemeClr val="tx1"/>
                </a:solidFill>
                <a:effectLst/>
                <a:latin typeface="+mj-lt"/>
              </a:rPr>
              <a:t> from </a:t>
            </a:r>
            <a:r>
              <a:rPr kumimoji="0" lang="en-US" altLang="en-US" sz="1300" b="1" i="0" u="none" strike="noStrike" cap="none" normalizeH="0" baseline="0" dirty="0">
                <a:ln>
                  <a:noFill/>
                </a:ln>
                <a:solidFill>
                  <a:schemeClr val="tx1"/>
                </a:solidFill>
                <a:effectLst/>
                <a:latin typeface="+mj-lt"/>
              </a:rPr>
              <a:t>59 unique customers</a:t>
            </a:r>
            <a:r>
              <a:rPr kumimoji="0" lang="en-US" altLang="en-US" sz="1300" b="0" i="0" u="none" strike="noStrike" cap="none" normalizeH="0" baseline="0" dirty="0">
                <a:ln>
                  <a:noFill/>
                </a:ln>
                <a:solidFill>
                  <a:schemeClr val="tx1"/>
                </a:solidFill>
                <a:effectLst/>
                <a:latin typeface="+mj-lt"/>
              </a:rPr>
              <a:t>, indicating a steady but limited customer base.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mj-lt"/>
              </a:rPr>
              <a:t>Sales showed </a:t>
            </a:r>
            <a:r>
              <a:rPr kumimoji="0" lang="en-US" altLang="en-US" sz="1300" b="1" i="0" u="none" strike="noStrike" cap="none" normalizeH="0" baseline="0" dirty="0">
                <a:ln>
                  <a:noFill/>
                </a:ln>
                <a:solidFill>
                  <a:schemeClr val="tx1"/>
                </a:solidFill>
                <a:effectLst/>
                <a:latin typeface="+mj-lt"/>
              </a:rPr>
              <a:t>peak activity in 2010 and 2012</a:t>
            </a:r>
            <a:r>
              <a:rPr kumimoji="0" lang="en-US" altLang="en-US" sz="1300" b="0" i="0" u="none" strike="noStrike" cap="none" normalizeH="0" baseline="0" dirty="0">
                <a:ln>
                  <a:noFill/>
                </a:ln>
                <a:solidFill>
                  <a:schemeClr val="tx1"/>
                </a:solidFill>
                <a:effectLst/>
                <a:latin typeface="+mj-lt"/>
              </a:rPr>
              <a:t>, followed by a gradual decline, suggesting changing market dynamics or a shift in customer purchasing behavior.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mj-lt"/>
              </a:rPr>
              <a:t>Monthly patterns revealed </a:t>
            </a:r>
            <a:r>
              <a:rPr kumimoji="0" lang="en-US" altLang="en-US" sz="1300" b="1" i="0" u="none" strike="noStrike" cap="none" normalizeH="0" baseline="0" dirty="0">
                <a:ln>
                  <a:noFill/>
                </a:ln>
                <a:solidFill>
                  <a:schemeClr val="tx1"/>
                </a:solidFill>
                <a:effectLst/>
                <a:latin typeface="+mj-lt"/>
              </a:rPr>
              <a:t>sales spikes in January, March, June, and August</a:t>
            </a:r>
            <a:r>
              <a:rPr kumimoji="0" lang="en-US" altLang="en-US" sz="1300" b="0" i="0" u="none" strike="noStrike" cap="none" normalizeH="0" baseline="0" dirty="0">
                <a:ln>
                  <a:noFill/>
                </a:ln>
                <a:solidFill>
                  <a:schemeClr val="tx1"/>
                </a:solidFill>
                <a:effectLst/>
                <a:latin typeface="+mj-lt"/>
              </a:rPr>
              <a:t>, likely tied to seasonal promotions or major music releases, with a dip toward year-end.</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3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None/>
              <a:tabLst/>
            </a:pPr>
            <a:r>
              <a:rPr lang="en-US" altLang="en-US" sz="1300" dirty="0">
                <a:latin typeface="+mj-lt"/>
              </a:rPr>
              <a:t>2. </a:t>
            </a:r>
            <a:r>
              <a:rPr kumimoji="0" lang="en-US" altLang="en-US" sz="1300" b="1" i="0" u="none" strike="noStrike" cap="none" normalizeH="0" baseline="0" dirty="0">
                <a:ln>
                  <a:noFill/>
                </a:ln>
                <a:solidFill>
                  <a:schemeClr val="tx1"/>
                </a:solidFill>
                <a:effectLst/>
                <a:latin typeface="+mj-lt"/>
              </a:rPr>
              <a:t>Genre &amp; Artist Popularity</a:t>
            </a:r>
            <a:endParaRPr kumimoji="0" lang="en-US" altLang="en-US" sz="13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mj-lt"/>
              </a:rPr>
              <a:t>Rock</a:t>
            </a:r>
            <a:r>
              <a:rPr kumimoji="0" lang="en-US" altLang="en-US" sz="1300" b="0" i="0" u="none" strike="noStrike" cap="none" normalizeH="0" baseline="0" dirty="0">
                <a:ln>
                  <a:noFill/>
                </a:ln>
                <a:solidFill>
                  <a:schemeClr val="tx1"/>
                </a:solidFill>
                <a:effectLst/>
                <a:latin typeface="+mj-lt"/>
              </a:rPr>
              <a:t> dominated the genre landscape, generating </a:t>
            </a:r>
            <a:r>
              <a:rPr kumimoji="0" lang="en-US" altLang="en-US" sz="1300" b="1" i="0" u="none" strike="noStrike" cap="none" normalizeH="0" baseline="0" dirty="0">
                <a:ln>
                  <a:noFill/>
                </a:ln>
                <a:solidFill>
                  <a:schemeClr val="tx1"/>
                </a:solidFill>
                <a:effectLst/>
                <a:latin typeface="+mj-lt"/>
              </a:rPr>
              <a:t>$826.65</a:t>
            </a:r>
            <a:r>
              <a:rPr kumimoji="0" lang="en-US" altLang="en-US" sz="1300" b="0" i="0" u="none" strike="noStrike" cap="none" normalizeH="0" baseline="0" dirty="0">
                <a:ln>
                  <a:noFill/>
                </a:ln>
                <a:solidFill>
                  <a:schemeClr val="tx1"/>
                </a:solidFill>
                <a:effectLst/>
                <a:latin typeface="+mj-lt"/>
              </a:rPr>
              <a:t>, followed by </a:t>
            </a:r>
            <a:r>
              <a:rPr kumimoji="0" lang="en-US" altLang="en-US" sz="1300" b="1" i="0" u="none" strike="noStrike" cap="none" normalizeH="0" baseline="0" dirty="0">
                <a:ln>
                  <a:noFill/>
                </a:ln>
                <a:solidFill>
                  <a:schemeClr val="tx1"/>
                </a:solidFill>
                <a:effectLst/>
                <a:latin typeface="+mj-lt"/>
              </a:rPr>
              <a:t>Latin ($382.14)</a:t>
            </a:r>
            <a:r>
              <a:rPr kumimoji="0" lang="en-US" altLang="en-US" sz="1300" b="0" i="0" u="none" strike="noStrike" cap="none" normalizeH="0" baseline="0" dirty="0">
                <a:ln>
                  <a:noFill/>
                </a:ln>
                <a:solidFill>
                  <a:schemeClr val="tx1"/>
                </a:solidFill>
                <a:effectLst/>
                <a:latin typeface="+mj-lt"/>
              </a:rPr>
              <a:t> and </a:t>
            </a:r>
            <a:r>
              <a:rPr kumimoji="0" lang="en-US" altLang="en-US" sz="1300" b="1" i="0" u="none" strike="noStrike" cap="none" normalizeH="0" baseline="0" dirty="0">
                <a:ln>
                  <a:noFill/>
                </a:ln>
                <a:solidFill>
                  <a:schemeClr val="tx1"/>
                </a:solidFill>
                <a:effectLst/>
                <a:latin typeface="+mj-lt"/>
              </a:rPr>
              <a:t>Alternative &amp; Punk</a:t>
            </a:r>
            <a:r>
              <a:rPr kumimoji="0" lang="en-US" altLang="en-US" sz="1300" b="0" i="0" u="none" strike="noStrike" cap="none" normalizeH="0" baseline="0" dirty="0">
                <a:ln>
                  <a:noFill/>
                </a:ln>
                <a:solidFill>
                  <a:schemeClr val="tx1"/>
                </a:solidFill>
                <a:effectLst/>
                <a:latin typeface="+mj-lt"/>
              </a:rPr>
              <a:t>, showing a strong consumer bias toward energetic genres.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mj-lt"/>
              </a:rPr>
              <a:t>Iron Maiden ($138.6)</a:t>
            </a:r>
            <a:r>
              <a:rPr kumimoji="0" lang="en-US" altLang="en-US" sz="1300" b="0" i="0" u="none" strike="noStrike" cap="none" normalizeH="0" baseline="0" dirty="0">
                <a:ln>
                  <a:noFill/>
                </a:ln>
                <a:solidFill>
                  <a:schemeClr val="tx1"/>
                </a:solidFill>
                <a:effectLst/>
                <a:latin typeface="+mj-lt"/>
              </a:rPr>
              <a:t>, </a:t>
            </a:r>
            <a:r>
              <a:rPr kumimoji="0" lang="en-US" altLang="en-US" sz="1300" b="1" i="0" u="none" strike="noStrike" cap="none" normalizeH="0" baseline="0" dirty="0">
                <a:ln>
                  <a:noFill/>
                </a:ln>
                <a:solidFill>
                  <a:schemeClr val="tx1"/>
                </a:solidFill>
                <a:effectLst/>
                <a:latin typeface="+mj-lt"/>
              </a:rPr>
              <a:t>U2 ($105.93)</a:t>
            </a:r>
            <a:r>
              <a:rPr kumimoji="0" lang="en-US" altLang="en-US" sz="1300" b="0" i="0" u="none" strike="noStrike" cap="none" normalizeH="0" baseline="0" dirty="0">
                <a:ln>
                  <a:noFill/>
                </a:ln>
                <a:solidFill>
                  <a:schemeClr val="tx1"/>
                </a:solidFill>
                <a:effectLst/>
                <a:latin typeface="+mj-lt"/>
              </a:rPr>
              <a:t>, and </a:t>
            </a:r>
            <a:r>
              <a:rPr kumimoji="0" lang="en-US" altLang="en-US" sz="1300" b="1" i="0" u="none" strike="noStrike" cap="none" normalizeH="0" baseline="0" dirty="0">
                <a:ln>
                  <a:noFill/>
                </a:ln>
                <a:solidFill>
                  <a:schemeClr val="tx1"/>
                </a:solidFill>
                <a:effectLst/>
                <a:latin typeface="+mj-lt"/>
              </a:rPr>
              <a:t>Metallica ($90.09)</a:t>
            </a:r>
            <a:r>
              <a:rPr kumimoji="0" lang="en-US" altLang="en-US" sz="1300" b="0" i="0" u="none" strike="noStrike" cap="none" normalizeH="0" baseline="0" dirty="0">
                <a:ln>
                  <a:noFill/>
                </a:ln>
                <a:solidFill>
                  <a:schemeClr val="tx1"/>
                </a:solidFill>
                <a:effectLst/>
                <a:latin typeface="+mj-lt"/>
              </a:rPr>
              <a:t> were top-selling artists, accounting for a significant portion of total revenue.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300" b="0" i="0" u="none" strike="noStrike" cap="none" normalizeH="0" baseline="0" dirty="0">
                <a:ln>
                  <a:noFill/>
                </a:ln>
                <a:solidFill>
                  <a:schemeClr val="tx1"/>
                </a:solidFill>
                <a:effectLst/>
                <a:latin typeface="+mj-lt"/>
              </a:rPr>
              <a:t>Over time, </a:t>
            </a:r>
            <a:r>
              <a:rPr kumimoji="0" lang="en-US" altLang="en-US" sz="1300" b="1" i="0" u="none" strike="noStrike" cap="none" normalizeH="0" baseline="0" dirty="0">
                <a:ln>
                  <a:noFill/>
                </a:ln>
                <a:solidFill>
                  <a:schemeClr val="tx1"/>
                </a:solidFill>
                <a:effectLst/>
                <a:latin typeface="+mj-lt"/>
              </a:rPr>
              <a:t>Alternative &amp; Punk music gained traction</a:t>
            </a:r>
            <a:r>
              <a:rPr kumimoji="0" lang="en-US" altLang="en-US" sz="1300" b="0" i="0" u="none" strike="noStrike" cap="none" normalizeH="0" baseline="0" dirty="0">
                <a:ln>
                  <a:noFill/>
                </a:ln>
                <a:solidFill>
                  <a:schemeClr val="tx1"/>
                </a:solidFill>
                <a:effectLst/>
                <a:latin typeface="+mj-lt"/>
              </a:rPr>
              <a:t>, signaling an evolving audience taste and a diversification opportunity beyond traditional Rock.</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3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80769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CBFA-270F-6C62-FF02-FC8141E1574E}"/>
              </a:ext>
            </a:extLst>
          </p:cNvPr>
          <p:cNvSpPr>
            <a:spLocks noGrp="1"/>
          </p:cNvSpPr>
          <p:nvPr>
            <p:ph type="title"/>
          </p:nvPr>
        </p:nvSpPr>
        <p:spPr/>
        <p:txBody>
          <a:bodyPr/>
          <a:lstStyle/>
          <a:p>
            <a:r>
              <a:rPr lang="en-US" dirty="0"/>
              <a:t>Recommendation</a:t>
            </a:r>
          </a:p>
        </p:txBody>
      </p:sp>
      <p:sp>
        <p:nvSpPr>
          <p:cNvPr id="9" name="Slide Number Placeholder 8">
            <a:extLst>
              <a:ext uri="{FF2B5EF4-FFF2-40B4-BE49-F238E27FC236}">
                <a16:creationId xmlns:a16="http://schemas.microsoft.com/office/drawing/2014/main" id="{4BC6E4AA-51CA-3044-2F00-0EDFADA9D1B0}"/>
              </a:ext>
            </a:extLst>
          </p:cNvPr>
          <p:cNvSpPr>
            <a:spLocks noGrp="1"/>
          </p:cNvSpPr>
          <p:nvPr>
            <p:ph type="sldNum" sz="quarter" idx="12"/>
          </p:nvPr>
        </p:nvSpPr>
        <p:spPr/>
        <p:txBody>
          <a:bodyPr/>
          <a:lstStyle/>
          <a:p>
            <a:fld id="{51845F5A-061D-4825-9AE9-D7794091C6CF}" type="slidenum">
              <a:rPr lang="en-US" smtClean="0"/>
              <a:t>21</a:t>
            </a:fld>
            <a:endParaRPr lang="en-US"/>
          </a:p>
        </p:txBody>
      </p:sp>
      <p:sp>
        <p:nvSpPr>
          <p:cNvPr id="5" name="TextBox 4">
            <a:extLst>
              <a:ext uri="{FF2B5EF4-FFF2-40B4-BE49-F238E27FC236}">
                <a16:creationId xmlns:a16="http://schemas.microsoft.com/office/drawing/2014/main" id="{F4E5AD25-B66F-7C8C-9561-2DB159C476EC}"/>
              </a:ext>
            </a:extLst>
          </p:cNvPr>
          <p:cNvSpPr txBox="1"/>
          <p:nvPr/>
        </p:nvSpPr>
        <p:spPr>
          <a:xfrm>
            <a:off x="561511" y="1313895"/>
            <a:ext cx="11077114" cy="448924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1. Diversify Product Promotion</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Expand focus to emerging genres like </a:t>
            </a:r>
            <a:r>
              <a:rPr kumimoji="0" lang="en-US" altLang="en-US" sz="1200" b="1" i="0" u="none" strike="noStrike" cap="none" normalizeH="0" baseline="0" dirty="0">
                <a:ln>
                  <a:noFill/>
                </a:ln>
                <a:solidFill>
                  <a:schemeClr val="tx1"/>
                </a:solidFill>
                <a:effectLst/>
                <a:latin typeface="+mj-lt"/>
              </a:rPr>
              <a:t>Alternative &amp; Punk</a:t>
            </a:r>
            <a:r>
              <a:rPr kumimoji="0" lang="en-US" altLang="en-US" sz="1200" b="0" i="0" u="none" strike="noStrike" cap="none" normalizeH="0" baseline="0" dirty="0">
                <a:ln>
                  <a:noFill/>
                </a:ln>
                <a:solidFill>
                  <a:schemeClr val="tx1"/>
                </a:solidFill>
                <a:effectLst/>
                <a:latin typeface="+mj-lt"/>
              </a:rPr>
              <a:t> to capture shifting audience preferences.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Offer </a:t>
            </a:r>
            <a:r>
              <a:rPr kumimoji="0" lang="en-US" altLang="en-US" sz="1200" b="1" i="0" u="none" strike="noStrike" cap="none" normalizeH="0" baseline="0" dirty="0">
                <a:ln>
                  <a:noFill/>
                </a:ln>
                <a:solidFill>
                  <a:schemeClr val="tx1"/>
                </a:solidFill>
                <a:effectLst/>
                <a:latin typeface="+mj-lt"/>
              </a:rPr>
              <a:t>targeted promotions</a:t>
            </a:r>
            <a:r>
              <a:rPr kumimoji="0" lang="en-US" altLang="en-US" sz="1200" b="0" i="0" u="none" strike="noStrike" cap="none" normalizeH="0" baseline="0" dirty="0">
                <a:ln>
                  <a:noFill/>
                </a:ln>
                <a:solidFill>
                  <a:schemeClr val="tx1"/>
                </a:solidFill>
                <a:effectLst/>
                <a:latin typeface="+mj-lt"/>
              </a:rPr>
              <a:t> or playlist bundles around high-performing artists and albums.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2. Implement Loyalty and Cross-Sell Strategies</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Leverage Market Basket results to create </a:t>
            </a:r>
            <a:r>
              <a:rPr kumimoji="0" lang="en-US" altLang="en-US" sz="1200" b="1" i="0" u="none" strike="noStrike" cap="none" normalizeH="0" baseline="0" dirty="0">
                <a:ln>
                  <a:noFill/>
                </a:ln>
                <a:solidFill>
                  <a:schemeClr val="tx1"/>
                </a:solidFill>
                <a:effectLst/>
                <a:latin typeface="+mj-lt"/>
              </a:rPr>
              <a:t>personalized bundles</a:t>
            </a:r>
            <a:r>
              <a:rPr kumimoji="0" lang="en-US" altLang="en-US" sz="1200" b="0" i="0" u="none" strike="noStrike" cap="none" normalizeH="0" baseline="0" dirty="0">
                <a:ln>
                  <a:noFill/>
                </a:ln>
                <a:solidFill>
                  <a:schemeClr val="tx1"/>
                </a:solidFill>
                <a:effectLst/>
                <a:latin typeface="+mj-lt"/>
              </a:rPr>
              <a:t> (e.g., “Fans who bought </a:t>
            </a:r>
            <a:r>
              <a:rPr kumimoji="0" lang="en-US" altLang="en-US" sz="1200" b="0" i="1" u="none" strike="noStrike" cap="none" normalizeH="0" baseline="0" dirty="0">
                <a:ln>
                  <a:noFill/>
                </a:ln>
                <a:solidFill>
                  <a:schemeClr val="tx1"/>
                </a:solidFill>
                <a:effectLst/>
                <a:latin typeface="+mj-lt"/>
              </a:rPr>
              <a:t>The Number of the Beast</a:t>
            </a:r>
            <a:r>
              <a:rPr kumimoji="0" lang="en-US" altLang="en-US" sz="1200" b="0" i="0" u="none" strike="noStrike" cap="none" normalizeH="0" baseline="0" dirty="0">
                <a:ln>
                  <a:noFill/>
                </a:ln>
                <a:solidFill>
                  <a:schemeClr val="tx1"/>
                </a:solidFill>
                <a:effectLst/>
                <a:latin typeface="+mj-lt"/>
              </a:rPr>
              <a:t> also enjoyed </a:t>
            </a:r>
            <a:r>
              <a:rPr kumimoji="0" lang="en-US" altLang="en-US" sz="1200" b="0" i="1" u="none" strike="noStrike" cap="none" normalizeH="0" baseline="0" dirty="0">
                <a:ln>
                  <a:noFill/>
                </a:ln>
                <a:solidFill>
                  <a:schemeClr val="tx1"/>
                </a:solidFill>
                <a:effectLst/>
                <a:latin typeface="+mj-lt"/>
              </a:rPr>
              <a:t>Prowler</a:t>
            </a:r>
            <a:r>
              <a:rPr kumimoji="0" lang="en-US" altLang="en-US" sz="12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Introduce </a:t>
            </a:r>
            <a:r>
              <a:rPr kumimoji="0" lang="en-US" altLang="en-US" sz="1200" b="1" i="0" u="none" strike="noStrike" cap="none" normalizeH="0" baseline="0" dirty="0">
                <a:ln>
                  <a:noFill/>
                </a:ln>
                <a:solidFill>
                  <a:schemeClr val="tx1"/>
                </a:solidFill>
                <a:effectLst/>
                <a:latin typeface="+mj-lt"/>
              </a:rPr>
              <a:t>loyalty rewards</a:t>
            </a:r>
            <a:r>
              <a:rPr kumimoji="0" lang="en-US" altLang="en-US" sz="1200" b="0" i="0" u="none" strike="noStrike" cap="none" normalizeH="0" baseline="0" dirty="0">
                <a:ln>
                  <a:noFill/>
                </a:ln>
                <a:solidFill>
                  <a:schemeClr val="tx1"/>
                </a:solidFill>
                <a:effectLst/>
                <a:latin typeface="+mj-lt"/>
              </a:rPr>
              <a:t> for frequent and long-term customers to maintain the current 0% churn rate.</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3. Data-Driven Marketing</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Use insights from sales trends to </a:t>
            </a:r>
            <a:r>
              <a:rPr kumimoji="0" lang="en-US" altLang="en-US" sz="1200" b="1" i="0" u="none" strike="noStrike" cap="none" normalizeH="0" baseline="0" dirty="0">
                <a:ln>
                  <a:noFill/>
                </a:ln>
                <a:solidFill>
                  <a:schemeClr val="tx1"/>
                </a:solidFill>
                <a:effectLst/>
                <a:latin typeface="+mj-lt"/>
              </a:rPr>
              <a:t>align promotional campaigns</a:t>
            </a:r>
            <a:r>
              <a:rPr kumimoji="0" lang="en-US" altLang="en-US" sz="1200" b="0" i="0" u="none" strike="noStrike" cap="none" normalizeH="0" baseline="0" dirty="0">
                <a:ln>
                  <a:noFill/>
                </a:ln>
                <a:solidFill>
                  <a:schemeClr val="tx1"/>
                </a:solidFill>
                <a:effectLst/>
                <a:latin typeface="+mj-lt"/>
              </a:rPr>
              <a:t> with high-activity months (Jan, Mar, Jun, Aug).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Develop </a:t>
            </a:r>
            <a:r>
              <a:rPr kumimoji="0" lang="en-US" altLang="en-US" sz="1200" b="1" i="0" u="none" strike="noStrike" cap="none" normalizeH="0" baseline="0" dirty="0">
                <a:ln>
                  <a:noFill/>
                </a:ln>
                <a:solidFill>
                  <a:schemeClr val="tx1"/>
                </a:solidFill>
                <a:effectLst/>
                <a:latin typeface="+mj-lt"/>
              </a:rPr>
              <a:t>dynamic dashboards</a:t>
            </a:r>
            <a:r>
              <a:rPr kumimoji="0" lang="en-US" altLang="en-US" sz="1200" b="0" i="0" u="none" strike="noStrike" cap="none" normalizeH="0" baseline="0" dirty="0">
                <a:ln>
                  <a:noFill/>
                </a:ln>
                <a:solidFill>
                  <a:schemeClr val="tx1"/>
                </a:solidFill>
                <a:effectLst/>
                <a:latin typeface="+mj-lt"/>
              </a:rPr>
              <a:t> to monitor revenue, engagement, and genre performance in real-time.</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4. Customer Value Optimization</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Implement </a:t>
            </a:r>
            <a:r>
              <a:rPr kumimoji="0" lang="en-US" altLang="en-US" sz="1200" b="1" i="0" u="none" strike="noStrike" cap="none" normalizeH="0" baseline="0" dirty="0">
                <a:ln>
                  <a:noFill/>
                </a:ln>
                <a:solidFill>
                  <a:schemeClr val="tx1"/>
                </a:solidFill>
                <a:effectLst/>
                <a:latin typeface="+mj-lt"/>
              </a:rPr>
              <a:t>tiered engagement programs</a:t>
            </a:r>
            <a:r>
              <a:rPr kumimoji="0" lang="en-US" altLang="en-US" sz="1200" b="0" i="0" u="none" strike="noStrike" cap="none" normalizeH="0" baseline="0" dirty="0">
                <a:ln>
                  <a:noFill/>
                </a:ln>
                <a:solidFill>
                  <a:schemeClr val="tx1"/>
                </a:solidFill>
                <a:effectLst/>
                <a:latin typeface="+mj-lt"/>
              </a:rPr>
              <a:t> to increase the average customer value beyond $11.84.</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Provide incentives for high-frequency customers to upgrade to premium offers or multi-genre purchases.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5. Operational Insight</a:t>
            </a:r>
            <a:endParaRPr kumimoji="0" lang="en-US" altLang="en-US" sz="12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j-lt"/>
              </a:rPr>
              <a:t>Investigate the </a:t>
            </a:r>
            <a:r>
              <a:rPr kumimoji="0" lang="en-US" altLang="en-US" sz="1200" b="1" i="0" u="none" strike="noStrike" cap="none" normalizeH="0" baseline="0" dirty="0">
                <a:ln>
                  <a:noFill/>
                </a:ln>
                <a:solidFill>
                  <a:schemeClr val="tx1"/>
                </a:solidFill>
                <a:effectLst/>
                <a:latin typeface="+mj-lt"/>
              </a:rPr>
              <a:t>post-2012 sales decline</a:t>
            </a:r>
            <a:r>
              <a:rPr kumimoji="0" lang="en-US" altLang="en-US" sz="1200" b="0" i="0" u="none" strike="noStrike" cap="none" normalizeH="0" baseline="0" dirty="0">
                <a:ln>
                  <a:noFill/>
                </a:ln>
                <a:solidFill>
                  <a:schemeClr val="tx1"/>
                </a:solidFill>
                <a:effectLst/>
                <a:latin typeface="+mj-lt"/>
              </a:rPr>
              <a:t> — possibly caused by digital streaming trends — and adjust strategy to integrate streaming analytics or subscription-based models.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040523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5735-5C2B-E46B-F55E-5F6406EE4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25539-64C4-DACF-C2E0-542E83BF27B1}"/>
              </a:ext>
            </a:extLst>
          </p:cNvPr>
          <p:cNvSpPr>
            <a:spLocks noGrp="1"/>
          </p:cNvSpPr>
          <p:nvPr>
            <p:ph type="title"/>
          </p:nvPr>
        </p:nvSpPr>
        <p:spPr/>
        <p:txBody>
          <a:bodyPr/>
          <a:lstStyle/>
          <a:p>
            <a:r>
              <a:rPr lang="en-US" dirty="0"/>
              <a:t>Conclusion</a:t>
            </a:r>
          </a:p>
        </p:txBody>
      </p:sp>
      <p:sp>
        <p:nvSpPr>
          <p:cNvPr id="9" name="Slide Number Placeholder 8">
            <a:extLst>
              <a:ext uri="{FF2B5EF4-FFF2-40B4-BE49-F238E27FC236}">
                <a16:creationId xmlns:a16="http://schemas.microsoft.com/office/drawing/2014/main" id="{497FA077-6F0D-EB58-B27E-5AB07949AB1D}"/>
              </a:ext>
            </a:extLst>
          </p:cNvPr>
          <p:cNvSpPr>
            <a:spLocks noGrp="1"/>
          </p:cNvSpPr>
          <p:nvPr>
            <p:ph type="sldNum" sz="quarter" idx="12"/>
          </p:nvPr>
        </p:nvSpPr>
        <p:spPr/>
        <p:txBody>
          <a:bodyPr/>
          <a:lstStyle/>
          <a:p>
            <a:fld id="{51845F5A-061D-4825-9AE9-D7794091C6CF}" type="slidenum">
              <a:rPr lang="en-US" smtClean="0"/>
              <a:t>22</a:t>
            </a:fld>
            <a:endParaRPr lang="en-US"/>
          </a:p>
        </p:txBody>
      </p:sp>
      <p:sp>
        <p:nvSpPr>
          <p:cNvPr id="5" name="TextBox 4">
            <a:extLst>
              <a:ext uri="{FF2B5EF4-FFF2-40B4-BE49-F238E27FC236}">
                <a16:creationId xmlns:a16="http://schemas.microsoft.com/office/drawing/2014/main" id="{0F1CEF02-9E35-E3CF-BDA4-000D823F9752}"/>
              </a:ext>
            </a:extLst>
          </p:cNvPr>
          <p:cNvSpPr txBox="1"/>
          <p:nvPr/>
        </p:nvSpPr>
        <p:spPr>
          <a:xfrm>
            <a:off x="557443" y="2392197"/>
            <a:ext cx="11077114" cy="1719125"/>
          </a:xfrm>
          <a:prstGeom prst="rect">
            <a:avLst/>
          </a:prstGeom>
          <a:noFill/>
        </p:spPr>
        <p:txBody>
          <a:bodyPr wrap="square">
            <a:spAutoFit/>
          </a:bodyPr>
          <a:lstStyle/>
          <a:p>
            <a:pPr>
              <a:lnSpc>
                <a:spcPct val="150000"/>
              </a:lnSpc>
            </a:pPr>
            <a:r>
              <a:rPr lang="en-US" sz="1200" dirty="0"/>
              <a:t>The analysis of the Chinook Music Store dataset highlights a </a:t>
            </a:r>
            <a:r>
              <a:rPr lang="en-US" sz="1200" b="1" dirty="0"/>
              <a:t>loyal but narrow customer base</a:t>
            </a:r>
            <a:r>
              <a:rPr lang="en-US" sz="1200" dirty="0"/>
              <a:t>, dominated by </a:t>
            </a:r>
            <a:r>
              <a:rPr lang="en-US" sz="1200" b="1" dirty="0"/>
              <a:t>Rock and Latin genres</a:t>
            </a:r>
            <a:r>
              <a:rPr lang="en-US" sz="1200" dirty="0"/>
              <a:t>, and an emerging opportunity in </a:t>
            </a:r>
            <a:r>
              <a:rPr lang="en-US" sz="1200" b="1" dirty="0"/>
              <a:t>Alternative &amp; Punk music</a:t>
            </a:r>
            <a:r>
              <a:rPr lang="en-US" sz="1200" dirty="0"/>
              <a:t>.</a:t>
            </a:r>
          </a:p>
          <a:p>
            <a:pPr>
              <a:lnSpc>
                <a:spcPct val="150000"/>
              </a:lnSpc>
            </a:pPr>
            <a:r>
              <a:rPr lang="en-US" sz="1200" dirty="0"/>
              <a:t>While overall sales remain modest, the data reveals a </a:t>
            </a:r>
            <a:r>
              <a:rPr lang="en-US" sz="1200" b="1" dirty="0"/>
              <a:t>highly engaged audience</a:t>
            </a:r>
            <a:r>
              <a:rPr lang="en-US" sz="1200" dirty="0"/>
              <a:t>, consistent purchasing patterns, and clear pathways to </a:t>
            </a:r>
            <a:r>
              <a:rPr lang="en-US" sz="1200" b="1" dirty="0"/>
              <a:t>boost revenue through cross-selling, loyalty programs, and genre diversification</a:t>
            </a:r>
            <a:r>
              <a:rPr lang="en-US" sz="1200" dirty="0"/>
              <a:t>.</a:t>
            </a:r>
          </a:p>
          <a:p>
            <a:pPr>
              <a:lnSpc>
                <a:spcPct val="150000"/>
              </a:lnSpc>
            </a:pPr>
            <a:r>
              <a:rPr lang="en-US" sz="1200" dirty="0"/>
              <a:t>By combining these insights with predictive analytics and strategic marketing, Chinook can evolve from a traditional music store into a </a:t>
            </a:r>
            <a:r>
              <a:rPr lang="en-US" sz="1200" b="1" dirty="0"/>
              <a:t>data-driven digital retailer</a:t>
            </a:r>
            <a:r>
              <a:rPr lang="en-US" sz="1200" dirty="0"/>
              <a:t> — optimizing customer experience and maximizing profitability</a:t>
            </a:r>
          </a:p>
        </p:txBody>
      </p:sp>
    </p:spTree>
    <p:extLst>
      <p:ext uri="{BB962C8B-B14F-4D97-AF65-F5344CB8AC3E}">
        <p14:creationId xmlns:p14="http://schemas.microsoft.com/office/powerpoint/2010/main" val="160586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EF87-38DF-9F97-CC5E-99AE17D340C5}"/>
              </a:ext>
            </a:extLst>
          </p:cNvPr>
          <p:cNvSpPr>
            <a:spLocks noGrp="1"/>
          </p:cNvSpPr>
          <p:nvPr>
            <p:ph type="title"/>
          </p:nvPr>
        </p:nvSpPr>
        <p:spPr/>
        <p:txBody>
          <a:bodyPr/>
          <a:lstStyle/>
          <a:p>
            <a:r>
              <a:rPr lang="en-US" dirty="0"/>
              <a:t>Key Questions Addressed</a:t>
            </a:r>
          </a:p>
        </p:txBody>
      </p:sp>
      <p:graphicFrame>
        <p:nvGraphicFramePr>
          <p:cNvPr id="9" name="Content Placeholder 2">
            <a:extLst>
              <a:ext uri="{FF2B5EF4-FFF2-40B4-BE49-F238E27FC236}">
                <a16:creationId xmlns:a16="http://schemas.microsoft.com/office/drawing/2014/main" id="{EDF1CA0C-C82D-B4CD-BA70-14009FB04E6D}"/>
              </a:ext>
            </a:extLst>
          </p:cNvPr>
          <p:cNvGraphicFramePr>
            <a:graphicFrameLocks noGrp="1"/>
          </p:cNvGraphicFramePr>
          <p:nvPr>
            <p:ph idx="1"/>
            <p:extLst>
              <p:ext uri="{D42A27DB-BD31-4B8C-83A1-F6EECF244321}">
                <p14:modId xmlns:p14="http://schemas.microsoft.com/office/powerpoint/2010/main" val="3527937694"/>
              </p:ext>
            </p:extLst>
          </p:nvPr>
        </p:nvGraphicFramePr>
        <p:xfrm>
          <a:off x="838200" y="2011680"/>
          <a:ext cx="1051560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Slide Number Placeholder 23">
            <a:extLst>
              <a:ext uri="{FF2B5EF4-FFF2-40B4-BE49-F238E27FC236}">
                <a16:creationId xmlns:a16="http://schemas.microsoft.com/office/drawing/2014/main" id="{B2B88C98-4BCD-3DFB-8C19-5634877AF50D}"/>
              </a:ext>
            </a:extLst>
          </p:cNvPr>
          <p:cNvSpPr>
            <a:spLocks noGrp="1"/>
          </p:cNvSpPr>
          <p:nvPr>
            <p:ph type="sldNum" sz="quarter" idx="12"/>
          </p:nvPr>
        </p:nvSpPr>
        <p:spPr/>
        <p:txBody>
          <a:bodyPr/>
          <a:lstStyle/>
          <a:p>
            <a:fld id="{51845F5A-061D-4825-9AE9-D7794091C6CF}" type="slidenum">
              <a:rPr lang="en-US" smtClean="0"/>
              <a:t>3</a:t>
            </a:fld>
            <a:endParaRPr lang="en-US"/>
          </a:p>
        </p:txBody>
      </p:sp>
    </p:spTree>
    <p:extLst>
      <p:ext uri="{BB962C8B-B14F-4D97-AF65-F5344CB8AC3E}">
        <p14:creationId xmlns:p14="http://schemas.microsoft.com/office/powerpoint/2010/main" val="244383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key&#10;&#10;Description automatically generated">
            <a:extLst>
              <a:ext uri="{FF2B5EF4-FFF2-40B4-BE49-F238E27FC236}">
                <a16:creationId xmlns:a16="http://schemas.microsoft.com/office/drawing/2014/main" id="{3FC7D3F6-A904-546A-A1FA-84EBD1083F66}"/>
              </a:ext>
            </a:extLst>
          </p:cNvPr>
          <p:cNvPicPr>
            <a:picLocks noChangeAspect="1"/>
          </p:cNvPicPr>
          <p:nvPr/>
        </p:nvPicPr>
        <p:blipFill>
          <a:blip r:embed="rId2"/>
          <a:stretch>
            <a:fillRect/>
          </a:stretch>
        </p:blipFill>
        <p:spPr>
          <a:xfrm>
            <a:off x="7258" y="-4717"/>
            <a:ext cx="4751008" cy="6819054"/>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Key Metrics </a:t>
            </a:r>
          </a:p>
        </p:txBody>
      </p:sp>
      <p:sp>
        <p:nvSpPr>
          <p:cNvPr id="12" name="TextBox 11">
            <a:extLst>
              <a:ext uri="{FF2B5EF4-FFF2-40B4-BE49-F238E27FC236}">
                <a16:creationId xmlns:a16="http://schemas.microsoft.com/office/drawing/2014/main" id="{47FF3F58-DABA-B770-E1C0-48740EFD5653}"/>
              </a:ext>
            </a:extLst>
          </p:cNvPr>
          <p:cNvSpPr txBox="1"/>
          <p:nvPr/>
        </p:nvSpPr>
        <p:spPr>
          <a:xfrm>
            <a:off x="5020475" y="367817"/>
            <a:ext cx="3025140" cy="11652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store handled 412 unique transactions, reflecting the level of activity in the business over the analyzed period.</a:t>
            </a:r>
            <a:endParaRPr lang="en-US" sz="1200" dirty="0"/>
          </a:p>
        </p:txBody>
      </p:sp>
      <p:sp>
        <p:nvSpPr>
          <p:cNvPr id="14" name="TextBox 13">
            <a:extLst>
              <a:ext uri="{FF2B5EF4-FFF2-40B4-BE49-F238E27FC236}">
                <a16:creationId xmlns:a16="http://schemas.microsoft.com/office/drawing/2014/main" id="{C44F9318-C70F-A74D-1936-CBA74E71DDD6}"/>
              </a:ext>
            </a:extLst>
          </p:cNvPr>
          <p:cNvSpPr txBox="1"/>
          <p:nvPr/>
        </p:nvSpPr>
        <p:spPr>
          <a:xfrm>
            <a:off x="9070555" y="367818"/>
            <a:ext cx="3025140" cy="888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With total sales amounting to $2.33K, this figure demonstrates the revenue generated through music sales.</a:t>
            </a:r>
          </a:p>
        </p:txBody>
      </p:sp>
      <p:sp>
        <p:nvSpPr>
          <p:cNvPr id="15" name="TextBox 14">
            <a:extLst>
              <a:ext uri="{FF2B5EF4-FFF2-40B4-BE49-F238E27FC236}">
                <a16:creationId xmlns:a16="http://schemas.microsoft.com/office/drawing/2014/main" id="{7985E3FA-16D7-0E3F-C200-A9800C98812A}"/>
              </a:ext>
            </a:extLst>
          </p:cNvPr>
          <p:cNvSpPr txBox="1"/>
          <p:nvPr/>
        </p:nvSpPr>
        <p:spPr>
          <a:xfrm>
            <a:off x="9154064" y="4250886"/>
            <a:ext cx="1949990"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59 unique customers who engaged with the store point to a dedicated user base, suggesting opportunities for  further growth</a:t>
            </a:r>
            <a:endParaRPr lang="en-US" sz="1200" dirty="0"/>
          </a:p>
        </p:txBody>
      </p:sp>
      <p:pic>
        <p:nvPicPr>
          <p:cNvPr id="17" name="Picture 16" descr="A red square with white text&#10;&#10;Description automatically generated">
            <a:extLst>
              <a:ext uri="{FF2B5EF4-FFF2-40B4-BE49-F238E27FC236}">
                <a16:creationId xmlns:a16="http://schemas.microsoft.com/office/drawing/2014/main" id="{5D67433B-2A0A-0BC1-55F7-AB574942CD51}"/>
              </a:ext>
            </a:extLst>
          </p:cNvPr>
          <p:cNvPicPr>
            <a:picLocks noChangeAspect="1"/>
          </p:cNvPicPr>
          <p:nvPr/>
        </p:nvPicPr>
        <p:blipFill>
          <a:blip r:embed="rId3"/>
          <a:stretch>
            <a:fillRect/>
          </a:stretch>
        </p:blipFill>
        <p:spPr>
          <a:xfrm>
            <a:off x="5024776" y="4393892"/>
            <a:ext cx="2009775" cy="1666875"/>
          </a:xfrm>
          <a:prstGeom prst="rect">
            <a:avLst/>
          </a:prstGeom>
        </p:spPr>
      </p:pic>
      <p:pic>
        <p:nvPicPr>
          <p:cNvPr id="19" name="Picture 18" descr="A red background with white text and a note&#10;&#10;Description automatically generated">
            <a:extLst>
              <a:ext uri="{FF2B5EF4-FFF2-40B4-BE49-F238E27FC236}">
                <a16:creationId xmlns:a16="http://schemas.microsoft.com/office/drawing/2014/main" id="{0F674514-D9D3-62C3-718E-870229554D16}"/>
              </a:ext>
            </a:extLst>
          </p:cNvPr>
          <p:cNvPicPr>
            <a:picLocks noChangeAspect="1"/>
          </p:cNvPicPr>
          <p:nvPr/>
        </p:nvPicPr>
        <p:blipFill>
          <a:blip r:embed="rId4"/>
          <a:stretch>
            <a:fillRect/>
          </a:stretch>
        </p:blipFill>
        <p:spPr>
          <a:xfrm>
            <a:off x="9071471" y="1700796"/>
            <a:ext cx="2038350" cy="1581150"/>
          </a:xfrm>
          <a:prstGeom prst="rect">
            <a:avLst/>
          </a:prstGeom>
        </p:spPr>
      </p:pic>
      <p:pic>
        <p:nvPicPr>
          <p:cNvPr id="21" name="Picture 20" descr="A red rectangular object with text and numbers&#10;&#10;Description automatically generated">
            <a:extLst>
              <a:ext uri="{FF2B5EF4-FFF2-40B4-BE49-F238E27FC236}">
                <a16:creationId xmlns:a16="http://schemas.microsoft.com/office/drawing/2014/main" id="{A09D663E-6EF7-E4DF-CBFF-164260B764AE}"/>
              </a:ext>
            </a:extLst>
          </p:cNvPr>
          <p:cNvPicPr>
            <a:picLocks noChangeAspect="1"/>
          </p:cNvPicPr>
          <p:nvPr/>
        </p:nvPicPr>
        <p:blipFill>
          <a:blip r:embed="rId5"/>
          <a:stretch>
            <a:fillRect/>
          </a:stretch>
        </p:blipFill>
        <p:spPr>
          <a:xfrm>
            <a:off x="5018002" y="1700796"/>
            <a:ext cx="1981200" cy="1609725"/>
          </a:xfrm>
          <a:prstGeom prst="rect">
            <a:avLst/>
          </a:prstGeom>
        </p:spPr>
      </p:pic>
      <p:sp>
        <p:nvSpPr>
          <p:cNvPr id="4" name="Slide Number Placeholder 3">
            <a:extLst>
              <a:ext uri="{FF2B5EF4-FFF2-40B4-BE49-F238E27FC236}">
                <a16:creationId xmlns:a16="http://schemas.microsoft.com/office/drawing/2014/main" id="{99086D80-B5C0-8FBA-AC19-AE6BDC7F5E88}"/>
              </a:ext>
            </a:extLst>
          </p:cNvPr>
          <p:cNvSpPr>
            <a:spLocks noGrp="1"/>
          </p:cNvSpPr>
          <p:nvPr>
            <p:ph type="sldNum" sz="quarter" idx="12"/>
          </p:nvPr>
        </p:nvSpPr>
        <p:spPr/>
        <p:txBody>
          <a:bodyPr/>
          <a:lstStyle/>
          <a:p>
            <a:fld id="{51845F5A-061D-4825-9AE9-D7794091C6CF}" type="slidenum">
              <a:rPr lang="en-US" smtClean="0"/>
              <a:t>4</a:t>
            </a:fld>
            <a:endParaRPr lang="en-US"/>
          </a:p>
        </p:txBody>
      </p:sp>
    </p:spTree>
    <p:extLst>
      <p:ext uri="{BB962C8B-B14F-4D97-AF65-F5344CB8AC3E}">
        <p14:creationId xmlns:p14="http://schemas.microsoft.com/office/powerpoint/2010/main" val="386563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key&#10;&#10;Description automatically generated">
            <a:extLst>
              <a:ext uri="{FF2B5EF4-FFF2-40B4-BE49-F238E27FC236}">
                <a16:creationId xmlns:a16="http://schemas.microsoft.com/office/drawing/2014/main" id="{3FC7D3F6-A904-546A-A1FA-84EBD1083F66}"/>
              </a:ext>
            </a:extLst>
          </p:cNvPr>
          <p:cNvPicPr>
            <a:picLocks noChangeAspect="1"/>
          </p:cNvPicPr>
          <p:nvPr/>
        </p:nvPicPr>
        <p:blipFill>
          <a:blip r:embed="rId2"/>
          <a:stretch>
            <a:fillRect/>
          </a:stretch>
        </p:blipFill>
        <p:spPr>
          <a:xfrm>
            <a:off x="7258" y="-4717"/>
            <a:ext cx="4751008" cy="6819054"/>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Key Metrics </a:t>
            </a:r>
          </a:p>
        </p:txBody>
      </p:sp>
      <p:pic>
        <p:nvPicPr>
          <p:cNvPr id="5" name="Picture 4" descr="A screenshot of a red and white number&#10;&#10;Description automatically generated">
            <a:extLst>
              <a:ext uri="{FF2B5EF4-FFF2-40B4-BE49-F238E27FC236}">
                <a16:creationId xmlns:a16="http://schemas.microsoft.com/office/drawing/2014/main" id="{B8CE11D8-5ABC-1C7B-F5AF-785879BA8F49}"/>
              </a:ext>
            </a:extLst>
          </p:cNvPr>
          <p:cNvPicPr>
            <a:picLocks noChangeAspect="1"/>
          </p:cNvPicPr>
          <p:nvPr/>
        </p:nvPicPr>
        <p:blipFill>
          <a:blip r:embed="rId3"/>
          <a:stretch>
            <a:fillRect/>
          </a:stretch>
        </p:blipFill>
        <p:spPr>
          <a:xfrm>
            <a:off x="4964051" y="1709577"/>
            <a:ext cx="2009775" cy="1581150"/>
          </a:xfrm>
          <a:prstGeom prst="rect">
            <a:avLst/>
          </a:prstGeom>
        </p:spPr>
      </p:pic>
      <p:pic>
        <p:nvPicPr>
          <p:cNvPr id="7" name="Picture 6" descr="A red square with white text&#10;&#10;Description automatically generated">
            <a:extLst>
              <a:ext uri="{FF2B5EF4-FFF2-40B4-BE49-F238E27FC236}">
                <a16:creationId xmlns:a16="http://schemas.microsoft.com/office/drawing/2014/main" id="{89FD0D74-299C-99C9-81F0-B1320C182D1A}"/>
              </a:ext>
            </a:extLst>
          </p:cNvPr>
          <p:cNvPicPr>
            <a:picLocks noChangeAspect="1"/>
          </p:cNvPicPr>
          <p:nvPr/>
        </p:nvPicPr>
        <p:blipFill>
          <a:blip r:embed="rId4"/>
          <a:stretch>
            <a:fillRect/>
          </a:stretch>
        </p:blipFill>
        <p:spPr>
          <a:xfrm>
            <a:off x="4968918" y="4249992"/>
            <a:ext cx="2009775" cy="1657350"/>
          </a:xfrm>
          <a:prstGeom prst="rect">
            <a:avLst/>
          </a:prstGeom>
        </p:spPr>
      </p:pic>
      <p:pic>
        <p:nvPicPr>
          <p:cNvPr id="9" name="Picture 8" descr="A red square with white text&#10;&#10;Description automatically generated">
            <a:extLst>
              <a:ext uri="{FF2B5EF4-FFF2-40B4-BE49-F238E27FC236}">
                <a16:creationId xmlns:a16="http://schemas.microsoft.com/office/drawing/2014/main" id="{889A7661-3A89-FFBC-7C3F-848780F0B3FA}"/>
              </a:ext>
            </a:extLst>
          </p:cNvPr>
          <p:cNvPicPr>
            <a:picLocks noChangeAspect="1"/>
          </p:cNvPicPr>
          <p:nvPr/>
        </p:nvPicPr>
        <p:blipFill>
          <a:blip r:embed="rId5"/>
          <a:stretch>
            <a:fillRect/>
          </a:stretch>
        </p:blipFill>
        <p:spPr>
          <a:xfrm>
            <a:off x="9067506" y="1714258"/>
            <a:ext cx="2009775" cy="1571625"/>
          </a:xfrm>
          <a:prstGeom prst="rect">
            <a:avLst/>
          </a:prstGeom>
        </p:spPr>
      </p:pic>
      <p:sp>
        <p:nvSpPr>
          <p:cNvPr id="11" name="TextBox 10">
            <a:extLst>
              <a:ext uri="{FF2B5EF4-FFF2-40B4-BE49-F238E27FC236}">
                <a16:creationId xmlns:a16="http://schemas.microsoft.com/office/drawing/2014/main" id="{618FB996-7404-2F81-3A92-A40ABF4D98F9}"/>
              </a:ext>
            </a:extLst>
          </p:cNvPr>
          <p:cNvSpPr txBox="1"/>
          <p:nvPr/>
        </p:nvSpPr>
        <p:spPr>
          <a:xfrm>
            <a:off x="9070557" y="263434"/>
            <a:ext cx="3025140" cy="11652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store offers an impressive collection of 1,884 tracks, providing customers with a wide selection of music across various genres.</a:t>
            </a:r>
          </a:p>
        </p:txBody>
      </p:sp>
      <p:sp>
        <p:nvSpPr>
          <p:cNvPr id="13" name="TextBox 12">
            <a:extLst>
              <a:ext uri="{FF2B5EF4-FFF2-40B4-BE49-F238E27FC236}">
                <a16:creationId xmlns:a16="http://schemas.microsoft.com/office/drawing/2014/main" id="{E4A54600-D8B0-8371-D4FC-CDAFC5B3CB19}"/>
              </a:ext>
            </a:extLst>
          </p:cNvPr>
          <p:cNvSpPr txBox="1"/>
          <p:nvPr/>
        </p:nvSpPr>
        <p:spPr>
          <a:xfrm>
            <a:off x="4968283" y="367817"/>
            <a:ext cx="2837249" cy="11652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churn rate stands at 0%, indicating excellent customer retention. This is a key sign of strong customer loyalty and satisfaction</a:t>
            </a:r>
            <a:endParaRPr lang="en-US" sz="1200" dirty="0"/>
          </a:p>
        </p:txBody>
      </p:sp>
      <p:sp>
        <p:nvSpPr>
          <p:cNvPr id="18" name="TextBox 17">
            <a:extLst>
              <a:ext uri="{FF2B5EF4-FFF2-40B4-BE49-F238E27FC236}">
                <a16:creationId xmlns:a16="http://schemas.microsoft.com/office/drawing/2014/main" id="{704E3366-790F-B487-5C08-0260CB926668}"/>
              </a:ext>
            </a:extLst>
          </p:cNvPr>
          <p:cNvSpPr txBox="1"/>
          <p:nvPr/>
        </p:nvSpPr>
        <p:spPr>
          <a:xfrm>
            <a:off x="9070556" y="4250887"/>
            <a:ext cx="3025140"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Featuring 165 artists in the catalog, the diversity of artists highlights the store’s ability to cater to a wide audience with varied musical preferences</a:t>
            </a:r>
            <a:endParaRPr lang="en-US" sz="1200" dirty="0"/>
          </a:p>
        </p:txBody>
      </p:sp>
      <p:sp>
        <p:nvSpPr>
          <p:cNvPr id="4" name="Slide Number Placeholder 3">
            <a:extLst>
              <a:ext uri="{FF2B5EF4-FFF2-40B4-BE49-F238E27FC236}">
                <a16:creationId xmlns:a16="http://schemas.microsoft.com/office/drawing/2014/main" id="{611924A4-0485-EC97-F703-D73AE0CE61C7}"/>
              </a:ext>
            </a:extLst>
          </p:cNvPr>
          <p:cNvSpPr>
            <a:spLocks noGrp="1"/>
          </p:cNvSpPr>
          <p:nvPr>
            <p:ph type="sldNum" sz="quarter" idx="12"/>
          </p:nvPr>
        </p:nvSpPr>
        <p:spPr/>
        <p:txBody>
          <a:bodyPr/>
          <a:lstStyle/>
          <a:p>
            <a:fld id="{51845F5A-061D-4825-9AE9-D7794091C6CF}" type="slidenum">
              <a:rPr lang="en-US" smtClean="0"/>
              <a:t>5</a:t>
            </a:fld>
            <a:endParaRPr lang="en-US"/>
          </a:p>
        </p:txBody>
      </p:sp>
    </p:spTree>
    <p:extLst>
      <p:ext uri="{BB962C8B-B14F-4D97-AF65-F5344CB8AC3E}">
        <p14:creationId xmlns:p14="http://schemas.microsoft.com/office/powerpoint/2010/main" val="20211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Sales Analysis</a:t>
            </a:r>
          </a:p>
        </p:txBody>
      </p:sp>
      <p:sp>
        <p:nvSpPr>
          <p:cNvPr id="15" name="TextBox 14">
            <a:extLst>
              <a:ext uri="{FF2B5EF4-FFF2-40B4-BE49-F238E27FC236}">
                <a16:creationId xmlns:a16="http://schemas.microsoft.com/office/drawing/2014/main" id="{7985E3FA-16D7-0E3F-C200-A9800C98812A}"/>
              </a:ext>
            </a:extLst>
          </p:cNvPr>
          <p:cNvSpPr txBox="1"/>
          <p:nvPr/>
        </p:nvSpPr>
        <p:spPr>
          <a:xfrm>
            <a:off x="1008501" y="4722101"/>
            <a:ext cx="1544386"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Iron Maiden generated the highest sales revenue of $138.6, reflecting its strong popularity and fan base</a:t>
            </a:r>
            <a:endParaRPr lang="en-US" sz="1200" dirty="0"/>
          </a:p>
        </p:txBody>
      </p:sp>
      <p:sp>
        <p:nvSpPr>
          <p:cNvPr id="3" name="TextBox 2">
            <a:extLst>
              <a:ext uri="{FF2B5EF4-FFF2-40B4-BE49-F238E27FC236}">
                <a16:creationId xmlns:a16="http://schemas.microsoft.com/office/drawing/2014/main" id="{F3C7361C-2DD9-A321-DEAC-9C6D36C44E4F}"/>
              </a:ext>
            </a:extLst>
          </p:cNvPr>
          <p:cNvSpPr txBox="1"/>
          <p:nvPr/>
        </p:nvSpPr>
        <p:spPr>
          <a:xfrm>
            <a:off x="6835755" y="1452245"/>
            <a:ext cx="4030370" cy="1442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top-selling artists—Iron Maiden, U2, and Metallica—dominate the sales during this period. These rock and metal artists have consistently high sales performance, reflecting a strong customer base that favors rock and metal genres.</a:t>
            </a:r>
          </a:p>
        </p:txBody>
      </p:sp>
      <p:pic>
        <p:nvPicPr>
          <p:cNvPr id="4" name="Picture 3" descr="A red square with white text and a price tag&#10;&#10;Description automatically generated">
            <a:extLst>
              <a:ext uri="{FF2B5EF4-FFF2-40B4-BE49-F238E27FC236}">
                <a16:creationId xmlns:a16="http://schemas.microsoft.com/office/drawing/2014/main" id="{3E4AACC0-DA5A-DC73-E593-5174C5808DCD}"/>
              </a:ext>
            </a:extLst>
          </p:cNvPr>
          <p:cNvPicPr>
            <a:picLocks noChangeAspect="1"/>
          </p:cNvPicPr>
          <p:nvPr/>
        </p:nvPicPr>
        <p:blipFill>
          <a:blip r:embed="rId2"/>
          <a:stretch>
            <a:fillRect/>
          </a:stretch>
        </p:blipFill>
        <p:spPr>
          <a:xfrm>
            <a:off x="6302902" y="3439159"/>
            <a:ext cx="1514475" cy="1238250"/>
          </a:xfrm>
          <a:prstGeom prst="rect">
            <a:avLst/>
          </a:prstGeom>
        </p:spPr>
      </p:pic>
      <p:pic>
        <p:nvPicPr>
          <p:cNvPr id="5" name="Picture 4" descr="A red square with white text and a note&#10;&#10;Description automatically generated">
            <a:extLst>
              <a:ext uri="{FF2B5EF4-FFF2-40B4-BE49-F238E27FC236}">
                <a16:creationId xmlns:a16="http://schemas.microsoft.com/office/drawing/2014/main" id="{66186672-0D4E-D215-1E16-2BFBA99FF4AE}"/>
              </a:ext>
            </a:extLst>
          </p:cNvPr>
          <p:cNvPicPr>
            <a:picLocks noChangeAspect="1"/>
          </p:cNvPicPr>
          <p:nvPr/>
        </p:nvPicPr>
        <p:blipFill>
          <a:blip r:embed="rId3"/>
          <a:stretch>
            <a:fillRect/>
          </a:stretch>
        </p:blipFill>
        <p:spPr>
          <a:xfrm>
            <a:off x="3686892" y="3446739"/>
            <a:ext cx="1552575" cy="1266825"/>
          </a:xfrm>
          <a:prstGeom prst="rect">
            <a:avLst/>
          </a:prstGeom>
        </p:spPr>
      </p:pic>
      <p:pic>
        <p:nvPicPr>
          <p:cNvPr id="6" name="Picture 5" descr="A red square with white text and a note&#10;&#10;Description automatically generated">
            <a:extLst>
              <a:ext uri="{FF2B5EF4-FFF2-40B4-BE49-F238E27FC236}">
                <a16:creationId xmlns:a16="http://schemas.microsoft.com/office/drawing/2014/main" id="{1EA00085-C934-6923-4720-0B5024E2213F}"/>
              </a:ext>
            </a:extLst>
          </p:cNvPr>
          <p:cNvPicPr>
            <a:picLocks noChangeAspect="1"/>
          </p:cNvPicPr>
          <p:nvPr/>
        </p:nvPicPr>
        <p:blipFill>
          <a:blip r:embed="rId4"/>
          <a:stretch>
            <a:fillRect/>
          </a:stretch>
        </p:blipFill>
        <p:spPr>
          <a:xfrm>
            <a:off x="1012063" y="3425159"/>
            <a:ext cx="1552575" cy="1257300"/>
          </a:xfrm>
          <a:prstGeom prst="rect">
            <a:avLst/>
          </a:prstGeom>
        </p:spPr>
      </p:pic>
      <p:sp>
        <p:nvSpPr>
          <p:cNvPr id="7" name="TextBox 6">
            <a:extLst>
              <a:ext uri="{FF2B5EF4-FFF2-40B4-BE49-F238E27FC236}">
                <a16:creationId xmlns:a16="http://schemas.microsoft.com/office/drawing/2014/main" id="{54DDD3DE-1728-03BA-DBCE-10D9FB699391}"/>
              </a:ext>
            </a:extLst>
          </p:cNvPr>
          <p:cNvSpPr txBox="1"/>
          <p:nvPr/>
        </p:nvSpPr>
        <p:spPr>
          <a:xfrm>
            <a:off x="3689501" y="4770482"/>
            <a:ext cx="1544386"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U2 follows with $105.93 in sales, showing that it also enjoys considerable support from customers.</a:t>
            </a:r>
            <a:endParaRPr lang="en-US" sz="1200" dirty="0"/>
          </a:p>
        </p:txBody>
      </p:sp>
      <p:sp>
        <p:nvSpPr>
          <p:cNvPr id="8" name="TextBox 7">
            <a:extLst>
              <a:ext uri="{FF2B5EF4-FFF2-40B4-BE49-F238E27FC236}">
                <a16:creationId xmlns:a16="http://schemas.microsoft.com/office/drawing/2014/main" id="{B9512A52-D208-8035-5FEE-E2A9E1FEADEE}"/>
              </a:ext>
            </a:extLst>
          </p:cNvPr>
          <p:cNvSpPr txBox="1"/>
          <p:nvPr/>
        </p:nvSpPr>
        <p:spPr>
          <a:xfrm>
            <a:off x="6302901" y="4770482"/>
            <a:ext cx="1556481" cy="17192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Metallica brought in $90.09 in sales, securing its spot as one of the most sought-after artists on the platform</a:t>
            </a:r>
            <a:endParaRPr lang="en-US" sz="1200" dirty="0"/>
          </a:p>
        </p:txBody>
      </p:sp>
      <p:pic>
        <p:nvPicPr>
          <p:cNvPr id="11" name="Picture 10" descr="A group of people posing for a picture&#10;&#10;Description automatically generated">
            <a:extLst>
              <a:ext uri="{FF2B5EF4-FFF2-40B4-BE49-F238E27FC236}">
                <a16:creationId xmlns:a16="http://schemas.microsoft.com/office/drawing/2014/main" id="{37BBAD40-58A8-CF7B-7239-192EFF86AD6F}"/>
              </a:ext>
            </a:extLst>
          </p:cNvPr>
          <p:cNvPicPr>
            <a:picLocks noChangeAspect="1"/>
          </p:cNvPicPr>
          <p:nvPr/>
        </p:nvPicPr>
        <p:blipFill>
          <a:blip r:embed="rId5"/>
          <a:stretch>
            <a:fillRect/>
          </a:stretch>
        </p:blipFill>
        <p:spPr>
          <a:xfrm>
            <a:off x="533627" y="1237796"/>
            <a:ext cx="5597223" cy="2265741"/>
          </a:xfrm>
          <a:prstGeom prst="rect">
            <a:avLst/>
          </a:prstGeom>
        </p:spPr>
      </p:pic>
      <p:sp>
        <p:nvSpPr>
          <p:cNvPr id="9" name="Slide Number Placeholder 8">
            <a:extLst>
              <a:ext uri="{FF2B5EF4-FFF2-40B4-BE49-F238E27FC236}">
                <a16:creationId xmlns:a16="http://schemas.microsoft.com/office/drawing/2014/main" id="{BA5C3242-7AF9-1719-F4FE-E91A1C4BE0AE}"/>
              </a:ext>
            </a:extLst>
          </p:cNvPr>
          <p:cNvSpPr>
            <a:spLocks noGrp="1"/>
          </p:cNvSpPr>
          <p:nvPr>
            <p:ph type="sldNum" sz="quarter" idx="12"/>
          </p:nvPr>
        </p:nvSpPr>
        <p:spPr/>
        <p:txBody>
          <a:bodyPr/>
          <a:lstStyle/>
          <a:p>
            <a:fld id="{51845F5A-061D-4825-9AE9-D7794091C6CF}" type="slidenum">
              <a:rPr lang="en-US" smtClean="0"/>
              <a:t>6</a:t>
            </a:fld>
            <a:endParaRPr lang="en-US"/>
          </a:p>
        </p:txBody>
      </p:sp>
    </p:spTree>
    <p:extLst>
      <p:ext uri="{BB962C8B-B14F-4D97-AF65-F5344CB8AC3E}">
        <p14:creationId xmlns:p14="http://schemas.microsoft.com/office/powerpoint/2010/main" val="1220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Sales Analysis</a:t>
            </a:r>
          </a:p>
        </p:txBody>
      </p:sp>
      <p:sp>
        <p:nvSpPr>
          <p:cNvPr id="3" name="TextBox 2">
            <a:extLst>
              <a:ext uri="{FF2B5EF4-FFF2-40B4-BE49-F238E27FC236}">
                <a16:creationId xmlns:a16="http://schemas.microsoft.com/office/drawing/2014/main" id="{F3C7361C-2DD9-A321-DEAC-9C6D36C44E4F}"/>
              </a:ext>
            </a:extLst>
          </p:cNvPr>
          <p:cNvSpPr txBox="1"/>
          <p:nvPr/>
        </p:nvSpPr>
        <p:spPr>
          <a:xfrm>
            <a:off x="6720736" y="1696660"/>
            <a:ext cx="4030370"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Over the five-year period, sales experienced significant fluctuations, with the highest peaks occurring in 2010 and 2012. Despite these surges, overall sales have shown a declining trend, dropping consistently after 2010. This could suggest a shift in market conditions or changes in customer preferences</a:t>
            </a:r>
            <a:endParaRPr lang="en-US" sz="1200" dirty="0"/>
          </a:p>
        </p:txBody>
      </p:sp>
      <p:pic>
        <p:nvPicPr>
          <p:cNvPr id="11" name="Picture 10" descr="A graph with orange lines and numbers&#10;&#10;Description automatically generated">
            <a:extLst>
              <a:ext uri="{FF2B5EF4-FFF2-40B4-BE49-F238E27FC236}">
                <a16:creationId xmlns:a16="http://schemas.microsoft.com/office/drawing/2014/main" id="{EC9407DD-2B2E-91C3-02DF-B337D14ADBEE}"/>
              </a:ext>
            </a:extLst>
          </p:cNvPr>
          <p:cNvPicPr>
            <a:picLocks noChangeAspect="1"/>
          </p:cNvPicPr>
          <p:nvPr/>
        </p:nvPicPr>
        <p:blipFill>
          <a:blip r:embed="rId2"/>
          <a:stretch>
            <a:fillRect/>
          </a:stretch>
        </p:blipFill>
        <p:spPr>
          <a:xfrm>
            <a:off x="561436" y="1453621"/>
            <a:ext cx="4283015" cy="2469492"/>
          </a:xfrm>
          <a:prstGeom prst="rect">
            <a:avLst/>
          </a:prstGeom>
        </p:spPr>
      </p:pic>
      <p:sp>
        <p:nvSpPr>
          <p:cNvPr id="5" name="Slide Number Placeholder 4">
            <a:extLst>
              <a:ext uri="{FF2B5EF4-FFF2-40B4-BE49-F238E27FC236}">
                <a16:creationId xmlns:a16="http://schemas.microsoft.com/office/drawing/2014/main" id="{AC15DE33-5442-C688-B08F-28E45E46C293}"/>
              </a:ext>
            </a:extLst>
          </p:cNvPr>
          <p:cNvSpPr>
            <a:spLocks noGrp="1"/>
          </p:cNvSpPr>
          <p:nvPr>
            <p:ph type="sldNum" sz="quarter" idx="12"/>
          </p:nvPr>
        </p:nvSpPr>
        <p:spPr/>
        <p:txBody>
          <a:bodyPr/>
          <a:lstStyle/>
          <a:p>
            <a:fld id="{51845F5A-061D-4825-9AE9-D7794091C6CF}" type="slidenum">
              <a:rPr lang="en-US" smtClean="0"/>
              <a:t>7</a:t>
            </a:fld>
            <a:endParaRPr lang="en-US"/>
          </a:p>
        </p:txBody>
      </p:sp>
      <p:sp>
        <p:nvSpPr>
          <p:cNvPr id="8" name="TextBox 7">
            <a:extLst>
              <a:ext uri="{FF2B5EF4-FFF2-40B4-BE49-F238E27FC236}">
                <a16:creationId xmlns:a16="http://schemas.microsoft.com/office/drawing/2014/main" id="{E70D87DA-0415-0751-D808-2F344E00392C}"/>
              </a:ext>
            </a:extLst>
          </p:cNvPr>
          <p:cNvSpPr txBox="1"/>
          <p:nvPr/>
        </p:nvSpPr>
        <p:spPr>
          <a:xfrm>
            <a:off x="6717961" y="3845381"/>
            <a:ext cx="4032889" cy="22768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50000"/>
              </a:lnSpc>
              <a:spcAft>
                <a:spcPts val="600"/>
              </a:spcAft>
            </a:pPr>
            <a:r>
              <a:rPr lang="en-US" sz="1200" dirty="0">
                <a:ea typeface="+mn-lt"/>
                <a:cs typeface="+mn-lt"/>
              </a:rPr>
              <a:t>The monthly sales trend shows noticeable</a:t>
            </a:r>
            <a:r>
              <a:rPr lang="en-US" sz="1200" b="1" dirty="0">
                <a:ea typeface="+mn-lt"/>
                <a:cs typeface="+mn-lt"/>
              </a:rPr>
              <a:t> peaks in January, March, June and August</a:t>
            </a:r>
            <a:r>
              <a:rPr lang="en-US" sz="1200" dirty="0">
                <a:ea typeface="+mn-lt"/>
                <a:cs typeface="+mn-lt"/>
              </a:rPr>
              <a:t>, indicating periods of high customer activity and possibly aligned with key promotions or product releases. However,</a:t>
            </a:r>
            <a:r>
              <a:rPr lang="en-US" sz="1200" b="1" dirty="0">
                <a:ea typeface="+mn-lt"/>
                <a:cs typeface="+mn-lt"/>
              </a:rPr>
              <a:t> there is a steep decline in sales towards November</a:t>
            </a:r>
            <a:r>
              <a:rPr lang="en-US" sz="1200" dirty="0">
                <a:ea typeface="+mn-lt"/>
                <a:cs typeface="+mn-lt"/>
              </a:rPr>
              <a:t>, which could point to a seasonal drop in demand or lower promotional efforts at the year's end.</a:t>
            </a:r>
            <a:endParaRPr lang="en-US" sz="1200" dirty="0"/>
          </a:p>
        </p:txBody>
      </p:sp>
      <p:pic>
        <p:nvPicPr>
          <p:cNvPr id="10" name="Picture 9" descr="A graph with orange lines and white text&#10;&#10;Description automatically generated">
            <a:extLst>
              <a:ext uri="{FF2B5EF4-FFF2-40B4-BE49-F238E27FC236}">
                <a16:creationId xmlns:a16="http://schemas.microsoft.com/office/drawing/2014/main" id="{5402A668-2F34-4EC2-57BE-7CAE686C1EC0}"/>
              </a:ext>
            </a:extLst>
          </p:cNvPr>
          <p:cNvPicPr>
            <a:picLocks noChangeAspect="1"/>
          </p:cNvPicPr>
          <p:nvPr/>
        </p:nvPicPr>
        <p:blipFill>
          <a:blip r:embed="rId3"/>
          <a:stretch>
            <a:fillRect/>
          </a:stretch>
        </p:blipFill>
        <p:spPr>
          <a:xfrm>
            <a:off x="456301" y="3849986"/>
            <a:ext cx="4550794" cy="2651725"/>
          </a:xfrm>
          <a:prstGeom prst="rect">
            <a:avLst/>
          </a:prstGeom>
        </p:spPr>
      </p:pic>
    </p:spTree>
    <p:extLst>
      <p:ext uri="{BB962C8B-B14F-4D97-AF65-F5344CB8AC3E}">
        <p14:creationId xmlns:p14="http://schemas.microsoft.com/office/powerpoint/2010/main" val="13029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p:txBody>
          <a:bodyPr/>
          <a:lstStyle/>
          <a:p>
            <a:r>
              <a:rPr lang="en-US" dirty="0"/>
              <a:t>Sales Analysis</a:t>
            </a:r>
          </a:p>
        </p:txBody>
      </p:sp>
      <p:sp>
        <p:nvSpPr>
          <p:cNvPr id="4" name="Slide Number Placeholder 3">
            <a:extLst>
              <a:ext uri="{FF2B5EF4-FFF2-40B4-BE49-F238E27FC236}">
                <a16:creationId xmlns:a16="http://schemas.microsoft.com/office/drawing/2014/main" id="{BEB5A2CD-C231-146F-1CA8-777155A622E3}"/>
              </a:ext>
            </a:extLst>
          </p:cNvPr>
          <p:cNvSpPr>
            <a:spLocks noGrp="1"/>
          </p:cNvSpPr>
          <p:nvPr>
            <p:ph type="sldNum" sz="quarter" idx="12"/>
          </p:nvPr>
        </p:nvSpPr>
        <p:spPr/>
        <p:txBody>
          <a:bodyPr/>
          <a:lstStyle/>
          <a:p>
            <a:fld id="{51845F5A-061D-4825-9AE9-D7794091C6CF}" type="slidenum">
              <a:rPr lang="en-US" smtClean="0"/>
              <a:t>8</a:t>
            </a:fld>
            <a:endParaRPr lang="en-US"/>
          </a:p>
        </p:txBody>
      </p:sp>
      <p:pic>
        <p:nvPicPr>
          <p:cNvPr id="6" name="Picture 5" descr="A graph showing the sales trend&#10;&#10;Description automatically generated">
            <a:extLst>
              <a:ext uri="{FF2B5EF4-FFF2-40B4-BE49-F238E27FC236}">
                <a16:creationId xmlns:a16="http://schemas.microsoft.com/office/drawing/2014/main" id="{FC5C5B8A-4783-452E-A0FE-B0896AF5602E}"/>
              </a:ext>
            </a:extLst>
          </p:cNvPr>
          <p:cNvPicPr>
            <a:picLocks noChangeAspect="1"/>
          </p:cNvPicPr>
          <p:nvPr/>
        </p:nvPicPr>
        <p:blipFill>
          <a:blip r:embed="rId2"/>
          <a:stretch>
            <a:fillRect/>
          </a:stretch>
        </p:blipFill>
        <p:spPr>
          <a:xfrm>
            <a:off x="608509" y="1717277"/>
            <a:ext cx="4296494" cy="2507951"/>
          </a:xfrm>
          <a:prstGeom prst="rect">
            <a:avLst/>
          </a:prstGeom>
        </p:spPr>
      </p:pic>
      <p:sp>
        <p:nvSpPr>
          <p:cNvPr id="8" name="TextBox 7">
            <a:extLst>
              <a:ext uri="{FF2B5EF4-FFF2-40B4-BE49-F238E27FC236}">
                <a16:creationId xmlns:a16="http://schemas.microsoft.com/office/drawing/2014/main" id="{93448F6C-AAB6-F945-F9C6-C2FFAAAC5BE8}"/>
              </a:ext>
            </a:extLst>
          </p:cNvPr>
          <p:cNvSpPr txBox="1"/>
          <p:nvPr/>
        </p:nvSpPr>
        <p:spPr>
          <a:xfrm>
            <a:off x="6829592" y="1877199"/>
            <a:ext cx="4030370"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This visual shows monthly sales trends from 2009 to 2013, marked by several peaks and valleys. Notable spikes in each year may reflect successful promotions or popular releases. Despite fluctuations, the sales generally hover between $30 to $40 per month, indicating a consistent but modest revenue stream</a:t>
            </a:r>
            <a:endParaRPr lang="en-US" sz="1200" dirty="0"/>
          </a:p>
        </p:txBody>
      </p:sp>
    </p:spTree>
    <p:extLst>
      <p:ext uri="{BB962C8B-B14F-4D97-AF65-F5344CB8AC3E}">
        <p14:creationId xmlns:p14="http://schemas.microsoft.com/office/powerpoint/2010/main" val="23169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85E3FA-16D7-0E3F-C200-A9800C98812A}"/>
              </a:ext>
            </a:extLst>
          </p:cNvPr>
          <p:cNvSpPr txBox="1"/>
          <p:nvPr/>
        </p:nvSpPr>
        <p:spPr>
          <a:xfrm>
            <a:off x="8681672" y="680761"/>
            <a:ext cx="2755121" cy="19962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The Genre Analysis reveals key trends in music preferences among Chinook Music Store customers. The top genres, such as </a:t>
            </a:r>
            <a:r>
              <a:rPr lang="en-US" sz="1200" b="1" dirty="0">
                <a:ea typeface="+mn-lt"/>
                <a:cs typeface="+mn-lt"/>
              </a:rPr>
              <a:t>Rock, Latin, and Alternative &amp; Punk</a:t>
            </a:r>
            <a:r>
              <a:rPr lang="en-US" sz="1200" dirty="0">
                <a:ea typeface="+mn-lt"/>
                <a:cs typeface="+mn-lt"/>
              </a:rPr>
              <a:t>, dominate sales, indicating a strong customer preference.</a:t>
            </a:r>
            <a:endParaRPr lang="en-US" sz="1200" dirty="0"/>
          </a:p>
        </p:txBody>
      </p:sp>
      <p:sp>
        <p:nvSpPr>
          <p:cNvPr id="6" name="TextBox 5">
            <a:extLst>
              <a:ext uri="{FF2B5EF4-FFF2-40B4-BE49-F238E27FC236}">
                <a16:creationId xmlns:a16="http://schemas.microsoft.com/office/drawing/2014/main" id="{49C72C3E-CB54-D731-79FE-5A3C5036AF21}"/>
              </a:ext>
            </a:extLst>
          </p:cNvPr>
          <p:cNvSpPr txBox="1"/>
          <p:nvPr/>
        </p:nvSpPr>
        <p:spPr>
          <a:xfrm>
            <a:off x="8677136" y="3446604"/>
            <a:ext cx="2913272" cy="22732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dirty="0">
                <a:ea typeface="+mn-lt"/>
                <a:cs typeface="+mn-lt"/>
              </a:rPr>
              <a:t>In terms of sales, </a:t>
            </a:r>
            <a:r>
              <a:rPr lang="en-US" sz="1200" b="1" dirty="0">
                <a:ea typeface="+mn-lt"/>
                <a:cs typeface="+mn-lt"/>
              </a:rPr>
              <a:t>Rock</a:t>
            </a:r>
            <a:r>
              <a:rPr lang="en-US" sz="1200" dirty="0">
                <a:ea typeface="+mn-lt"/>
                <a:cs typeface="+mn-lt"/>
              </a:rPr>
              <a:t> remains the highest-grossing genre, earning </a:t>
            </a:r>
            <a:r>
              <a:rPr lang="en-US" sz="1200" b="1" dirty="0">
                <a:ea typeface="+mn-lt"/>
                <a:cs typeface="+mn-lt"/>
              </a:rPr>
              <a:t>$826.65</a:t>
            </a:r>
            <a:r>
              <a:rPr lang="en-US" sz="1200" dirty="0">
                <a:ea typeface="+mn-lt"/>
                <a:cs typeface="+mn-lt"/>
              </a:rPr>
              <a:t>, followed by </a:t>
            </a:r>
            <a:r>
              <a:rPr lang="en-US" sz="1200" b="1" dirty="0">
                <a:ea typeface="+mn-lt"/>
                <a:cs typeface="+mn-lt"/>
              </a:rPr>
              <a:t>Latin</a:t>
            </a:r>
            <a:r>
              <a:rPr lang="en-US" sz="1200" dirty="0">
                <a:ea typeface="+mn-lt"/>
                <a:cs typeface="+mn-lt"/>
              </a:rPr>
              <a:t> music with </a:t>
            </a:r>
            <a:r>
              <a:rPr lang="en-US" sz="1200" b="1" dirty="0">
                <a:ea typeface="+mn-lt"/>
                <a:cs typeface="+mn-lt"/>
              </a:rPr>
              <a:t>$382.14</a:t>
            </a:r>
            <a:r>
              <a:rPr lang="en-US" sz="1200" dirty="0">
                <a:ea typeface="+mn-lt"/>
                <a:cs typeface="+mn-lt"/>
              </a:rPr>
              <a:t> in sales. Although other genres like </a:t>
            </a:r>
            <a:r>
              <a:rPr lang="en-US" sz="1200" b="1" dirty="0">
                <a:ea typeface="+mn-lt"/>
                <a:cs typeface="+mn-lt"/>
              </a:rPr>
              <a:t>Metal</a:t>
            </a:r>
            <a:r>
              <a:rPr lang="en-US" sz="1200" dirty="0">
                <a:ea typeface="+mn-lt"/>
                <a:cs typeface="+mn-lt"/>
              </a:rPr>
              <a:t>, </a:t>
            </a:r>
            <a:r>
              <a:rPr lang="en-US" sz="1200" b="1" dirty="0">
                <a:ea typeface="+mn-lt"/>
                <a:cs typeface="+mn-lt"/>
              </a:rPr>
              <a:t>Alternative &amp; Punk</a:t>
            </a:r>
            <a:r>
              <a:rPr lang="en-US" sz="1200" dirty="0">
                <a:ea typeface="+mn-lt"/>
                <a:cs typeface="+mn-lt"/>
              </a:rPr>
              <a:t>, and </a:t>
            </a:r>
            <a:r>
              <a:rPr lang="en-US" sz="1200" b="1" dirty="0">
                <a:ea typeface="+mn-lt"/>
                <a:cs typeface="+mn-lt"/>
              </a:rPr>
              <a:t>TV Shows</a:t>
            </a:r>
            <a:r>
              <a:rPr lang="en-US" sz="1200" dirty="0">
                <a:ea typeface="+mn-lt"/>
                <a:cs typeface="+mn-lt"/>
              </a:rPr>
              <a:t> contributed less to total sales, their presence is still significant</a:t>
            </a:r>
          </a:p>
        </p:txBody>
      </p:sp>
      <p:pic>
        <p:nvPicPr>
          <p:cNvPr id="8" name="Picture 7" descr="A group of music covers&#10;&#10;Description automatically generated">
            <a:extLst>
              <a:ext uri="{FF2B5EF4-FFF2-40B4-BE49-F238E27FC236}">
                <a16:creationId xmlns:a16="http://schemas.microsoft.com/office/drawing/2014/main" id="{3752B8CB-0A68-78C1-F64D-8B343BDA2945}"/>
              </a:ext>
            </a:extLst>
          </p:cNvPr>
          <p:cNvPicPr>
            <a:picLocks noChangeAspect="1"/>
          </p:cNvPicPr>
          <p:nvPr/>
        </p:nvPicPr>
        <p:blipFill>
          <a:blip r:embed="rId2"/>
          <a:stretch>
            <a:fillRect/>
          </a:stretch>
        </p:blipFill>
        <p:spPr>
          <a:xfrm>
            <a:off x="-4620" y="-4233"/>
            <a:ext cx="3840406" cy="6855882"/>
          </a:xfrm>
          <a:prstGeom prst="rect">
            <a:avLst/>
          </a:prstGeom>
        </p:spPr>
      </p:pic>
      <p:sp>
        <p:nvSpPr>
          <p:cNvPr id="2" name="Title 1">
            <a:extLst>
              <a:ext uri="{FF2B5EF4-FFF2-40B4-BE49-F238E27FC236}">
                <a16:creationId xmlns:a16="http://schemas.microsoft.com/office/drawing/2014/main" id="{E2BA1274-1D0A-0FDD-3B20-B6B1DB86C8ED}"/>
              </a:ext>
            </a:extLst>
          </p:cNvPr>
          <p:cNvSpPr>
            <a:spLocks noGrp="1"/>
          </p:cNvSpPr>
          <p:nvPr>
            <p:ph type="title"/>
          </p:nvPr>
        </p:nvSpPr>
        <p:spPr>
          <a:xfrm>
            <a:off x="287867" y="396874"/>
            <a:ext cx="3244851" cy="1314980"/>
          </a:xfrm>
        </p:spPr>
        <p:txBody>
          <a:bodyPr/>
          <a:lstStyle/>
          <a:p>
            <a:r>
              <a:rPr lang="en-US" dirty="0">
                <a:solidFill>
                  <a:schemeClr val="bg1"/>
                </a:solidFill>
              </a:rPr>
              <a:t>Genre Popularity</a:t>
            </a:r>
          </a:p>
        </p:txBody>
      </p:sp>
      <p:pic>
        <p:nvPicPr>
          <p:cNvPr id="10" name="Picture 9">
            <a:extLst>
              <a:ext uri="{FF2B5EF4-FFF2-40B4-BE49-F238E27FC236}">
                <a16:creationId xmlns:a16="http://schemas.microsoft.com/office/drawing/2014/main" id="{AE376412-2FC7-8C35-D853-080BCDA0BF39}"/>
              </a:ext>
            </a:extLst>
          </p:cNvPr>
          <p:cNvPicPr>
            <a:picLocks noChangeAspect="1"/>
          </p:cNvPicPr>
          <p:nvPr/>
        </p:nvPicPr>
        <p:blipFill>
          <a:blip r:embed="rId3"/>
          <a:stretch>
            <a:fillRect/>
          </a:stretch>
        </p:blipFill>
        <p:spPr>
          <a:xfrm>
            <a:off x="4116403" y="398382"/>
            <a:ext cx="3770539" cy="2462892"/>
          </a:xfrm>
          <a:prstGeom prst="rect">
            <a:avLst/>
          </a:prstGeom>
        </p:spPr>
      </p:pic>
      <p:sp>
        <p:nvSpPr>
          <p:cNvPr id="3" name="Slide Number Placeholder 2">
            <a:extLst>
              <a:ext uri="{FF2B5EF4-FFF2-40B4-BE49-F238E27FC236}">
                <a16:creationId xmlns:a16="http://schemas.microsoft.com/office/drawing/2014/main" id="{369FBDAC-57FC-AD0A-8092-6209947C67A7}"/>
              </a:ext>
            </a:extLst>
          </p:cNvPr>
          <p:cNvSpPr>
            <a:spLocks noGrp="1"/>
          </p:cNvSpPr>
          <p:nvPr>
            <p:ph type="sldNum" sz="quarter" idx="12"/>
          </p:nvPr>
        </p:nvSpPr>
        <p:spPr/>
        <p:txBody>
          <a:bodyPr/>
          <a:lstStyle/>
          <a:p>
            <a:fld id="{51845F5A-061D-4825-9AE9-D7794091C6CF}" type="slidenum">
              <a:rPr lang="en-US" smtClean="0"/>
              <a:t>9</a:t>
            </a:fld>
            <a:endParaRPr lang="en-US"/>
          </a:p>
        </p:txBody>
      </p:sp>
      <p:pic>
        <p:nvPicPr>
          <p:cNvPr id="7" name="Picture 6" descr="A graph of sales&#10;&#10;Description automatically generated">
            <a:extLst>
              <a:ext uri="{FF2B5EF4-FFF2-40B4-BE49-F238E27FC236}">
                <a16:creationId xmlns:a16="http://schemas.microsoft.com/office/drawing/2014/main" id="{29D6C23F-A5D9-140F-35E2-8309CEED52A7}"/>
              </a:ext>
            </a:extLst>
          </p:cNvPr>
          <p:cNvPicPr>
            <a:picLocks noChangeAspect="1"/>
          </p:cNvPicPr>
          <p:nvPr/>
        </p:nvPicPr>
        <p:blipFill>
          <a:blip r:embed="rId4"/>
          <a:stretch>
            <a:fillRect/>
          </a:stretch>
        </p:blipFill>
        <p:spPr>
          <a:xfrm>
            <a:off x="4114800" y="3258910"/>
            <a:ext cx="3777344" cy="2408466"/>
          </a:xfrm>
          <a:prstGeom prst="rect">
            <a:avLst/>
          </a:prstGeom>
        </p:spPr>
      </p:pic>
    </p:spTree>
    <p:extLst>
      <p:ext uri="{BB962C8B-B14F-4D97-AF65-F5344CB8AC3E}">
        <p14:creationId xmlns:p14="http://schemas.microsoft.com/office/powerpoint/2010/main" val="16017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par>
                          <p:cTn id="8" fill="hold">
                            <p:stCondLst>
                              <p:cond delay="7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2133</Words>
  <Application>Microsoft Office PowerPoint</Application>
  <PresentationFormat>Widescreen</PresentationFormat>
  <Paragraphs>122</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BrushVTI</vt:lpstr>
      <vt:lpstr>CHINOOK MUSIC STORE </vt:lpstr>
      <vt:lpstr>PowerPoint Presentation</vt:lpstr>
      <vt:lpstr>Key Questions Addressed</vt:lpstr>
      <vt:lpstr>Key Metrics </vt:lpstr>
      <vt:lpstr>Key Metrics </vt:lpstr>
      <vt:lpstr>Sales Analysis</vt:lpstr>
      <vt:lpstr>Sales Analysis</vt:lpstr>
      <vt:lpstr>Sales Analysis</vt:lpstr>
      <vt:lpstr>Genre Popularity</vt:lpstr>
      <vt:lpstr>Genre Popularity</vt:lpstr>
      <vt:lpstr>Customer Segmentation</vt:lpstr>
      <vt:lpstr>Customer Segmentation</vt:lpstr>
      <vt:lpstr>Customer Lifetime Value</vt:lpstr>
      <vt:lpstr>Customer Lifetime Value</vt:lpstr>
      <vt:lpstr>Market Basket</vt:lpstr>
      <vt:lpstr>Market Basket</vt:lpstr>
      <vt:lpstr>Market Basket</vt:lpstr>
      <vt:lpstr>Market Basket</vt:lpstr>
      <vt:lpstr>Key Insights</vt:lpstr>
      <vt:lpstr>Key Insights</vt:lpstr>
      <vt:lpstr>Recommendation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Kuku Faruq Olabiyi</dc:creator>
  <cp:lastModifiedBy>Kuku Faruq</cp:lastModifiedBy>
  <cp:revision>992</cp:revision>
  <dcterms:created xsi:type="dcterms:W3CDTF">2024-09-15T17:43:55Z</dcterms:created>
  <dcterms:modified xsi:type="dcterms:W3CDTF">2025-10-27T19:12:33Z</dcterms:modified>
</cp:coreProperties>
</file>